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88" r:id="rId16"/>
    <p:sldMasterId id="2147483690" r:id="rId17"/>
  </p:sldMasterIdLst>
  <p:sldIdLst>
    <p:sldId id="257" r:id="rId18"/>
    <p:sldId id="258" r:id="rId19"/>
    <p:sldId id="273" r:id="rId20"/>
    <p:sldId id="260" r:id="rId21"/>
    <p:sldId id="259"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7" autoAdjust="0"/>
    <p:restoredTop sz="94660"/>
  </p:normalViewPr>
  <p:slideViewPr>
    <p:cSldViewPr snapToGrid="0">
      <p:cViewPr varScale="1">
        <p:scale>
          <a:sx n="66" d="100"/>
          <a:sy n="66" d="100"/>
        </p:scale>
        <p:origin x="102"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9B8EE-C7D4-4EFF-AF02-E9E6354B6C4A}"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pPr rtl="1"/>
          <a:endParaRPr lang="fa-IR"/>
        </a:p>
      </dgm:t>
    </dgm:pt>
    <dgm:pt modelId="{7CB3FB7B-81F6-421F-9C74-963C5C733342}">
      <dgm:prSet phldrT="[Text]"/>
      <dgm:spPr/>
      <dgm:t>
        <a:bodyPr/>
        <a:lstStyle/>
        <a:p>
          <a:pPr algn="r" rtl="1"/>
          <a:r>
            <a:rPr lang="fa-IR" b="1" dirty="0" smtClean="0">
              <a:cs typeface="Lotus" panose="00000400000000000000" pitchFamily="2" charset="-78"/>
            </a:rPr>
            <a:t>       </a:t>
          </a:r>
          <a:r>
            <a:rPr lang="fa-IR" b="1" dirty="0" smtClean="0">
              <a:cs typeface="Lotus" panose="00000400000000000000" pitchFamily="2" charset="-78"/>
            </a:rPr>
            <a:t>   </a:t>
          </a:r>
          <a:r>
            <a:rPr lang="fa-IR" b="1" dirty="0" smtClean="0">
              <a:cs typeface="Lotus" panose="00000400000000000000" pitchFamily="2" charset="-78"/>
            </a:rPr>
            <a:t>سرفه</a:t>
          </a:r>
          <a:endParaRPr lang="fa-IR" b="1" dirty="0">
            <a:cs typeface="Lotus" panose="00000400000000000000" pitchFamily="2" charset="-78"/>
          </a:endParaRPr>
        </a:p>
      </dgm:t>
    </dgm:pt>
    <dgm:pt modelId="{347E5AA0-5C50-41D1-B809-E2B275939D85}" type="parTrans" cxnId="{067509A7-0AAF-4213-ABD0-68B7964774D2}">
      <dgm:prSet/>
      <dgm:spPr/>
      <dgm:t>
        <a:bodyPr/>
        <a:lstStyle/>
        <a:p>
          <a:pPr rtl="1"/>
          <a:endParaRPr lang="fa-IR"/>
        </a:p>
      </dgm:t>
    </dgm:pt>
    <dgm:pt modelId="{8FA98EC7-6C09-44C2-B170-8D6F5B2CC0E7}" type="sibTrans" cxnId="{067509A7-0AAF-4213-ABD0-68B7964774D2}">
      <dgm:prSet/>
      <dgm:spPr/>
      <dgm:t>
        <a:bodyPr/>
        <a:lstStyle/>
        <a:p>
          <a:pPr rtl="1"/>
          <a:endParaRPr lang="fa-IR"/>
        </a:p>
      </dgm:t>
    </dgm:pt>
    <dgm:pt modelId="{F88EDC77-64CC-49CB-8143-C72B79711E46}">
      <dgm:prSet phldrT="[Text]"/>
      <dgm:spPr/>
      <dgm:t>
        <a:bodyPr/>
        <a:lstStyle/>
        <a:p>
          <a:pPr algn="r" rtl="1"/>
          <a:r>
            <a:rPr lang="fa-IR" b="1" dirty="0" smtClean="0">
              <a:cs typeface="Lotus" panose="00000400000000000000" pitchFamily="2" charset="-78"/>
            </a:rPr>
            <a:t>       </a:t>
          </a:r>
          <a:r>
            <a:rPr lang="fa-IR" b="1" dirty="0" smtClean="0">
              <a:cs typeface="Lotus" panose="00000400000000000000" pitchFamily="2" charset="-78"/>
            </a:rPr>
            <a:t>  </a:t>
          </a:r>
          <a:r>
            <a:rPr lang="fa-IR" b="1" dirty="0" smtClean="0">
              <a:cs typeface="Lotus" panose="00000400000000000000" pitchFamily="2" charset="-78"/>
            </a:rPr>
            <a:t>تنگی نفس</a:t>
          </a:r>
          <a:endParaRPr lang="fa-IR" b="1" dirty="0">
            <a:cs typeface="Lotus" panose="00000400000000000000" pitchFamily="2" charset="-78"/>
          </a:endParaRPr>
        </a:p>
      </dgm:t>
    </dgm:pt>
    <dgm:pt modelId="{257F1228-8853-46E0-B1A6-2F6933FDB7A0}" type="parTrans" cxnId="{40E28337-F664-4FE3-91BD-BF5EB79E0014}">
      <dgm:prSet/>
      <dgm:spPr/>
      <dgm:t>
        <a:bodyPr/>
        <a:lstStyle/>
        <a:p>
          <a:pPr rtl="1"/>
          <a:endParaRPr lang="fa-IR"/>
        </a:p>
      </dgm:t>
    </dgm:pt>
    <dgm:pt modelId="{647B964F-E219-4D29-9782-8D86669FA8F6}" type="sibTrans" cxnId="{40E28337-F664-4FE3-91BD-BF5EB79E0014}">
      <dgm:prSet/>
      <dgm:spPr/>
      <dgm:t>
        <a:bodyPr/>
        <a:lstStyle/>
        <a:p>
          <a:pPr rtl="1"/>
          <a:endParaRPr lang="fa-IR"/>
        </a:p>
      </dgm:t>
    </dgm:pt>
    <dgm:pt modelId="{16EC5A12-9303-4819-A52F-54A8F75445D8}">
      <dgm:prSet phldrT="[Text]"/>
      <dgm:spPr/>
      <dgm:t>
        <a:bodyPr/>
        <a:lstStyle/>
        <a:p>
          <a:pPr algn="r" rtl="1"/>
          <a:r>
            <a:rPr lang="fa-IR" b="1" dirty="0" smtClean="0">
              <a:cs typeface="Lotus" panose="00000400000000000000" pitchFamily="2" charset="-78"/>
            </a:rPr>
            <a:t>       </a:t>
          </a:r>
          <a:r>
            <a:rPr lang="fa-IR" b="1" dirty="0" smtClean="0">
              <a:cs typeface="Lotus" panose="00000400000000000000" pitchFamily="2" charset="-78"/>
            </a:rPr>
            <a:t>   خس </a:t>
          </a:r>
          <a:r>
            <a:rPr lang="fa-IR" b="1" dirty="0" smtClean="0">
              <a:cs typeface="Lotus" panose="00000400000000000000" pitchFamily="2" charset="-78"/>
            </a:rPr>
            <a:t>خس       </a:t>
          </a:r>
          <a:endParaRPr lang="fa-IR" b="1" dirty="0">
            <a:cs typeface="Lotus" panose="00000400000000000000" pitchFamily="2" charset="-78"/>
          </a:endParaRPr>
        </a:p>
      </dgm:t>
    </dgm:pt>
    <dgm:pt modelId="{F2207247-FF86-40E9-9919-249FC22D3566}" type="parTrans" cxnId="{8B5140CB-3BC3-4F19-AD8A-D438C2C0A9D6}">
      <dgm:prSet/>
      <dgm:spPr/>
      <dgm:t>
        <a:bodyPr/>
        <a:lstStyle/>
        <a:p>
          <a:pPr rtl="1"/>
          <a:endParaRPr lang="fa-IR"/>
        </a:p>
      </dgm:t>
    </dgm:pt>
    <dgm:pt modelId="{DA51341F-02DB-47D3-A0C9-459C06212E21}" type="sibTrans" cxnId="{8B5140CB-3BC3-4F19-AD8A-D438C2C0A9D6}">
      <dgm:prSet/>
      <dgm:spPr/>
      <dgm:t>
        <a:bodyPr/>
        <a:lstStyle/>
        <a:p>
          <a:pPr rtl="1"/>
          <a:endParaRPr lang="fa-IR"/>
        </a:p>
      </dgm:t>
    </dgm:pt>
    <dgm:pt modelId="{5A39BAD4-03BD-49F9-8EA6-A6BE0D79630C}" type="pres">
      <dgm:prSet presAssocID="{0F29B8EE-C7D4-4EFF-AF02-E9E6354B6C4A}" presName="Name0" presStyleCnt="0">
        <dgm:presLayoutVars>
          <dgm:chMax val="7"/>
          <dgm:chPref val="7"/>
          <dgm:dir/>
        </dgm:presLayoutVars>
      </dgm:prSet>
      <dgm:spPr/>
      <dgm:t>
        <a:bodyPr/>
        <a:lstStyle/>
        <a:p>
          <a:pPr rtl="1"/>
          <a:endParaRPr lang="fa-IR"/>
        </a:p>
      </dgm:t>
    </dgm:pt>
    <dgm:pt modelId="{C48F43DD-A463-426D-8787-9C79636D25CD}" type="pres">
      <dgm:prSet presAssocID="{0F29B8EE-C7D4-4EFF-AF02-E9E6354B6C4A}" presName="Name1" presStyleCnt="0"/>
      <dgm:spPr/>
    </dgm:pt>
    <dgm:pt modelId="{D105F3F3-B5F5-4099-AA1A-1E9FED9C6C58}" type="pres">
      <dgm:prSet presAssocID="{0F29B8EE-C7D4-4EFF-AF02-E9E6354B6C4A}" presName="cycle" presStyleCnt="0"/>
      <dgm:spPr/>
    </dgm:pt>
    <dgm:pt modelId="{DDA8F127-657C-41F3-A5C2-A736839DD7C5}" type="pres">
      <dgm:prSet presAssocID="{0F29B8EE-C7D4-4EFF-AF02-E9E6354B6C4A}" presName="srcNode" presStyleLbl="node1" presStyleIdx="0" presStyleCnt="3"/>
      <dgm:spPr/>
    </dgm:pt>
    <dgm:pt modelId="{203BC8B3-E3E4-4FF2-B1E2-DCDB2C0AF079}" type="pres">
      <dgm:prSet presAssocID="{0F29B8EE-C7D4-4EFF-AF02-E9E6354B6C4A}" presName="conn" presStyleLbl="parChTrans1D2" presStyleIdx="0" presStyleCnt="1"/>
      <dgm:spPr/>
      <dgm:t>
        <a:bodyPr/>
        <a:lstStyle/>
        <a:p>
          <a:pPr rtl="1"/>
          <a:endParaRPr lang="fa-IR"/>
        </a:p>
      </dgm:t>
    </dgm:pt>
    <dgm:pt modelId="{51047360-2ABF-4C7B-AF57-825FFB831EAF}" type="pres">
      <dgm:prSet presAssocID="{0F29B8EE-C7D4-4EFF-AF02-E9E6354B6C4A}" presName="extraNode" presStyleLbl="node1" presStyleIdx="0" presStyleCnt="3"/>
      <dgm:spPr/>
    </dgm:pt>
    <dgm:pt modelId="{AB3D7024-45AC-4EC0-B3BE-AF92B1B6376D}" type="pres">
      <dgm:prSet presAssocID="{0F29B8EE-C7D4-4EFF-AF02-E9E6354B6C4A}" presName="dstNode" presStyleLbl="node1" presStyleIdx="0" presStyleCnt="3"/>
      <dgm:spPr/>
    </dgm:pt>
    <dgm:pt modelId="{33F7F137-FE35-4D56-B2D7-B30A634208A6}" type="pres">
      <dgm:prSet presAssocID="{7CB3FB7B-81F6-421F-9C74-963C5C733342}" presName="text_1" presStyleLbl="node1" presStyleIdx="0" presStyleCnt="3" custLinFactNeighborX="-6364" custLinFactNeighborY="2070">
        <dgm:presLayoutVars>
          <dgm:bulletEnabled val="1"/>
        </dgm:presLayoutVars>
      </dgm:prSet>
      <dgm:spPr/>
      <dgm:t>
        <a:bodyPr/>
        <a:lstStyle/>
        <a:p>
          <a:pPr rtl="1"/>
          <a:endParaRPr lang="fa-IR"/>
        </a:p>
      </dgm:t>
    </dgm:pt>
    <dgm:pt modelId="{000B5AD1-2595-44AE-9711-A463A850451D}" type="pres">
      <dgm:prSet presAssocID="{7CB3FB7B-81F6-421F-9C74-963C5C733342}" presName="accent_1" presStyleCnt="0"/>
      <dgm:spPr/>
    </dgm:pt>
    <dgm:pt modelId="{0F9053D4-37D7-4450-82A1-EC83E00B8332}" type="pres">
      <dgm:prSet presAssocID="{7CB3FB7B-81F6-421F-9C74-963C5C733342}" presName="accentRepeatNode" presStyleLbl="solidFgAcc1" presStyleIdx="0" presStyleCnt="3" custLinFactX="200000" custLinFactNeighborX="287199" custLinFactNeighborY="-2330">
        <dgm:style>
          <a:lnRef idx="2">
            <a:schemeClr val="dk1">
              <a:shade val="50000"/>
            </a:schemeClr>
          </a:lnRef>
          <a:fillRef idx="1">
            <a:schemeClr val="dk1"/>
          </a:fillRef>
          <a:effectRef idx="0">
            <a:schemeClr val="dk1"/>
          </a:effectRef>
          <a:fontRef idx="minor">
            <a:schemeClr val="lt1"/>
          </a:fontRef>
        </dgm:style>
      </dgm:prSet>
      <dgm:spPr/>
    </dgm:pt>
    <dgm:pt modelId="{EA2E110A-EFC7-444B-AF77-3BFC269615DD}" type="pres">
      <dgm:prSet presAssocID="{F88EDC77-64CC-49CB-8143-C72B79711E46}" presName="text_2" presStyleLbl="node1" presStyleIdx="1" presStyleCnt="3" custAng="0" custLinFactNeighborX="-15594" custLinFactNeighborY="-7705">
        <dgm:presLayoutVars>
          <dgm:bulletEnabled val="1"/>
        </dgm:presLayoutVars>
      </dgm:prSet>
      <dgm:spPr/>
      <dgm:t>
        <a:bodyPr/>
        <a:lstStyle/>
        <a:p>
          <a:pPr rtl="1"/>
          <a:endParaRPr lang="fa-IR"/>
        </a:p>
      </dgm:t>
    </dgm:pt>
    <dgm:pt modelId="{1BA29AB3-F0C3-4C06-9245-8C6103587C97}" type="pres">
      <dgm:prSet presAssocID="{F88EDC77-64CC-49CB-8143-C72B79711E46}" presName="accent_2" presStyleCnt="0"/>
      <dgm:spPr/>
    </dgm:pt>
    <dgm:pt modelId="{05375189-346F-4B79-8F66-6818A41CA720}" type="pres">
      <dgm:prSet presAssocID="{F88EDC77-64CC-49CB-8143-C72B79711E46}" presName="accentRepeatNode" presStyleLbl="solidFgAcc1" presStyleIdx="1" presStyleCnt="3" custAng="11295257" custScaleX="104849" custScaleY="95938" custLinFactX="200000" custLinFactNeighborX="258119" custLinFactNeighborY="-3992">
        <dgm:style>
          <a:lnRef idx="2">
            <a:schemeClr val="dk1">
              <a:shade val="50000"/>
            </a:schemeClr>
          </a:lnRef>
          <a:fillRef idx="1">
            <a:schemeClr val="dk1"/>
          </a:fillRef>
          <a:effectRef idx="0">
            <a:schemeClr val="dk1"/>
          </a:effectRef>
          <a:fontRef idx="minor">
            <a:schemeClr val="lt1"/>
          </a:fontRef>
        </dgm:style>
      </dgm:prSet>
      <dgm:spPr/>
    </dgm:pt>
    <dgm:pt modelId="{77A081C2-F271-4806-B80E-2DDF98101DF9}" type="pres">
      <dgm:prSet presAssocID="{16EC5A12-9303-4819-A52F-54A8F75445D8}" presName="text_3" presStyleLbl="node1" presStyleIdx="2" presStyleCnt="3" custScaleX="97194" custLinFactNeighborX="-3563" custLinFactNeighborY="-1285">
        <dgm:presLayoutVars>
          <dgm:bulletEnabled val="1"/>
        </dgm:presLayoutVars>
      </dgm:prSet>
      <dgm:spPr/>
      <dgm:t>
        <a:bodyPr/>
        <a:lstStyle/>
        <a:p>
          <a:pPr rtl="1"/>
          <a:endParaRPr lang="fa-IR"/>
        </a:p>
      </dgm:t>
    </dgm:pt>
    <dgm:pt modelId="{D3C85531-E3BB-4440-93C2-4AADF388BA95}" type="pres">
      <dgm:prSet presAssocID="{16EC5A12-9303-4819-A52F-54A8F75445D8}" presName="accent_3" presStyleCnt="0"/>
      <dgm:spPr/>
    </dgm:pt>
    <dgm:pt modelId="{5101A0E8-5A07-41D5-B88C-93AFCDB374B7}" type="pres">
      <dgm:prSet presAssocID="{16EC5A12-9303-4819-A52F-54A8F75445D8}" presName="accentRepeatNode" presStyleLbl="solidFgAcc1" presStyleIdx="2" presStyleCnt="3" custLinFactX="220473" custLinFactNeighborX="300000" custLinFactNeighborY="-7198">
        <dgm:style>
          <a:lnRef idx="3">
            <a:schemeClr val="lt1"/>
          </a:lnRef>
          <a:fillRef idx="1">
            <a:schemeClr val="dk1"/>
          </a:fillRef>
          <a:effectRef idx="1">
            <a:schemeClr val="dk1"/>
          </a:effectRef>
          <a:fontRef idx="minor">
            <a:schemeClr val="lt1"/>
          </a:fontRef>
        </dgm:style>
      </dgm:prSet>
      <dgm:spPr/>
    </dgm:pt>
  </dgm:ptLst>
  <dgm:cxnLst>
    <dgm:cxn modelId="{001ACC53-87AE-43C2-AFAA-448FE096F378}" type="presOf" srcId="{7CB3FB7B-81F6-421F-9C74-963C5C733342}" destId="{33F7F137-FE35-4D56-B2D7-B30A634208A6}" srcOrd="0" destOrd="0" presId="urn:microsoft.com/office/officeart/2008/layout/VerticalCurvedList"/>
    <dgm:cxn modelId="{767F58F5-84FE-4A60-850C-941E66FAF92B}" type="presOf" srcId="{F88EDC77-64CC-49CB-8143-C72B79711E46}" destId="{EA2E110A-EFC7-444B-AF77-3BFC269615DD}" srcOrd="0" destOrd="0" presId="urn:microsoft.com/office/officeart/2008/layout/VerticalCurvedList"/>
    <dgm:cxn modelId="{067509A7-0AAF-4213-ABD0-68B7964774D2}" srcId="{0F29B8EE-C7D4-4EFF-AF02-E9E6354B6C4A}" destId="{7CB3FB7B-81F6-421F-9C74-963C5C733342}" srcOrd="0" destOrd="0" parTransId="{347E5AA0-5C50-41D1-B809-E2B275939D85}" sibTransId="{8FA98EC7-6C09-44C2-B170-8D6F5B2CC0E7}"/>
    <dgm:cxn modelId="{966280F3-6C30-4BF4-9CD0-E417A93ABB51}" type="presOf" srcId="{0F29B8EE-C7D4-4EFF-AF02-E9E6354B6C4A}" destId="{5A39BAD4-03BD-49F9-8EA6-A6BE0D79630C}" srcOrd="0" destOrd="0" presId="urn:microsoft.com/office/officeart/2008/layout/VerticalCurvedList"/>
    <dgm:cxn modelId="{40E28337-F664-4FE3-91BD-BF5EB79E0014}" srcId="{0F29B8EE-C7D4-4EFF-AF02-E9E6354B6C4A}" destId="{F88EDC77-64CC-49CB-8143-C72B79711E46}" srcOrd="1" destOrd="0" parTransId="{257F1228-8853-46E0-B1A6-2F6933FDB7A0}" sibTransId="{647B964F-E219-4D29-9782-8D86669FA8F6}"/>
    <dgm:cxn modelId="{BFD9D753-17F4-426D-8246-402A808768F2}" type="presOf" srcId="{8FA98EC7-6C09-44C2-B170-8D6F5B2CC0E7}" destId="{203BC8B3-E3E4-4FF2-B1E2-DCDB2C0AF079}" srcOrd="0" destOrd="0" presId="urn:microsoft.com/office/officeart/2008/layout/VerticalCurvedList"/>
    <dgm:cxn modelId="{8B5140CB-3BC3-4F19-AD8A-D438C2C0A9D6}" srcId="{0F29B8EE-C7D4-4EFF-AF02-E9E6354B6C4A}" destId="{16EC5A12-9303-4819-A52F-54A8F75445D8}" srcOrd="2" destOrd="0" parTransId="{F2207247-FF86-40E9-9919-249FC22D3566}" sibTransId="{DA51341F-02DB-47D3-A0C9-459C06212E21}"/>
    <dgm:cxn modelId="{733C2267-91F0-4E7B-A6BE-B2CE71837527}" type="presOf" srcId="{16EC5A12-9303-4819-A52F-54A8F75445D8}" destId="{77A081C2-F271-4806-B80E-2DDF98101DF9}" srcOrd="0" destOrd="0" presId="urn:microsoft.com/office/officeart/2008/layout/VerticalCurvedList"/>
    <dgm:cxn modelId="{57A2B942-4BFA-48AB-A287-74D8031B9275}" type="presParOf" srcId="{5A39BAD4-03BD-49F9-8EA6-A6BE0D79630C}" destId="{C48F43DD-A463-426D-8787-9C79636D25CD}" srcOrd="0" destOrd="0" presId="urn:microsoft.com/office/officeart/2008/layout/VerticalCurvedList"/>
    <dgm:cxn modelId="{26FEF353-E134-4FA3-8605-D1BD62D66240}" type="presParOf" srcId="{C48F43DD-A463-426D-8787-9C79636D25CD}" destId="{D105F3F3-B5F5-4099-AA1A-1E9FED9C6C58}" srcOrd="0" destOrd="0" presId="urn:microsoft.com/office/officeart/2008/layout/VerticalCurvedList"/>
    <dgm:cxn modelId="{FF5A938F-1847-49B4-B0CF-064035068667}" type="presParOf" srcId="{D105F3F3-B5F5-4099-AA1A-1E9FED9C6C58}" destId="{DDA8F127-657C-41F3-A5C2-A736839DD7C5}" srcOrd="0" destOrd="0" presId="urn:microsoft.com/office/officeart/2008/layout/VerticalCurvedList"/>
    <dgm:cxn modelId="{8B4FE1CE-4474-4447-8697-1447B7FF5160}" type="presParOf" srcId="{D105F3F3-B5F5-4099-AA1A-1E9FED9C6C58}" destId="{203BC8B3-E3E4-4FF2-B1E2-DCDB2C0AF079}" srcOrd="1" destOrd="0" presId="urn:microsoft.com/office/officeart/2008/layout/VerticalCurvedList"/>
    <dgm:cxn modelId="{F944D3A3-A17A-42E2-9B0C-DBA0F1B61D2C}" type="presParOf" srcId="{D105F3F3-B5F5-4099-AA1A-1E9FED9C6C58}" destId="{51047360-2ABF-4C7B-AF57-825FFB831EAF}" srcOrd="2" destOrd="0" presId="urn:microsoft.com/office/officeart/2008/layout/VerticalCurvedList"/>
    <dgm:cxn modelId="{521D67CC-8BA6-4FE1-A53A-C5170FA56741}" type="presParOf" srcId="{D105F3F3-B5F5-4099-AA1A-1E9FED9C6C58}" destId="{AB3D7024-45AC-4EC0-B3BE-AF92B1B6376D}" srcOrd="3" destOrd="0" presId="urn:microsoft.com/office/officeart/2008/layout/VerticalCurvedList"/>
    <dgm:cxn modelId="{2B7C976B-0EA0-4C72-942E-27971C451735}" type="presParOf" srcId="{C48F43DD-A463-426D-8787-9C79636D25CD}" destId="{33F7F137-FE35-4D56-B2D7-B30A634208A6}" srcOrd="1" destOrd="0" presId="urn:microsoft.com/office/officeart/2008/layout/VerticalCurvedList"/>
    <dgm:cxn modelId="{45E82409-E475-4569-9F89-E97C4492262D}" type="presParOf" srcId="{C48F43DD-A463-426D-8787-9C79636D25CD}" destId="{000B5AD1-2595-44AE-9711-A463A850451D}" srcOrd="2" destOrd="0" presId="urn:microsoft.com/office/officeart/2008/layout/VerticalCurvedList"/>
    <dgm:cxn modelId="{E60FABEF-29BD-44AC-93E9-67D2800795C7}" type="presParOf" srcId="{000B5AD1-2595-44AE-9711-A463A850451D}" destId="{0F9053D4-37D7-4450-82A1-EC83E00B8332}" srcOrd="0" destOrd="0" presId="urn:microsoft.com/office/officeart/2008/layout/VerticalCurvedList"/>
    <dgm:cxn modelId="{3C11D05D-EE20-4CBA-B12A-B24DE9C591CD}" type="presParOf" srcId="{C48F43DD-A463-426D-8787-9C79636D25CD}" destId="{EA2E110A-EFC7-444B-AF77-3BFC269615DD}" srcOrd="3" destOrd="0" presId="urn:microsoft.com/office/officeart/2008/layout/VerticalCurvedList"/>
    <dgm:cxn modelId="{368179AB-3DF6-48FE-9BBA-D0D18B972638}" type="presParOf" srcId="{C48F43DD-A463-426D-8787-9C79636D25CD}" destId="{1BA29AB3-F0C3-4C06-9245-8C6103587C97}" srcOrd="4" destOrd="0" presId="urn:microsoft.com/office/officeart/2008/layout/VerticalCurvedList"/>
    <dgm:cxn modelId="{5F04322E-D67D-4447-99CB-25060CECA320}" type="presParOf" srcId="{1BA29AB3-F0C3-4C06-9245-8C6103587C97}" destId="{05375189-346F-4B79-8F66-6818A41CA720}" srcOrd="0" destOrd="0" presId="urn:microsoft.com/office/officeart/2008/layout/VerticalCurvedList"/>
    <dgm:cxn modelId="{DDBEA453-71D8-402A-9CDF-5348B03F0B43}" type="presParOf" srcId="{C48F43DD-A463-426D-8787-9C79636D25CD}" destId="{77A081C2-F271-4806-B80E-2DDF98101DF9}" srcOrd="5" destOrd="0" presId="urn:microsoft.com/office/officeart/2008/layout/VerticalCurvedList"/>
    <dgm:cxn modelId="{C725AAA8-376E-4DC0-B998-873AD76CBD2D}" type="presParOf" srcId="{C48F43DD-A463-426D-8787-9C79636D25CD}" destId="{D3C85531-E3BB-4440-93C2-4AADF388BA95}" srcOrd="6" destOrd="0" presId="urn:microsoft.com/office/officeart/2008/layout/VerticalCurvedList"/>
    <dgm:cxn modelId="{19D7E9B0-D5A2-40DC-9138-FE595CAC0396}" type="presParOf" srcId="{D3C85531-E3BB-4440-93C2-4AADF388BA95}" destId="{5101A0E8-5A07-41D5-B88C-93AFCDB374B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E8393-0B82-4E6B-AA65-B3D6B1A49585}" type="doc">
      <dgm:prSet loTypeId="urn:microsoft.com/office/officeart/2005/8/layout/arrow6" loCatId="relationship" qsTypeId="urn:microsoft.com/office/officeart/2005/8/quickstyle/simple3" qsCatId="simple" csTypeId="urn:microsoft.com/office/officeart/2005/8/colors/accent1_2" csCatId="accent1" phldr="1"/>
      <dgm:spPr/>
      <dgm:t>
        <a:bodyPr/>
        <a:lstStyle/>
        <a:p>
          <a:pPr rtl="1"/>
          <a:endParaRPr lang="fa-IR"/>
        </a:p>
      </dgm:t>
    </dgm:pt>
    <dgm:pt modelId="{889460D4-5DA5-4FF7-B5A5-CA0CEEFCFD33}">
      <dgm:prSet phldrT="[Text]" custT="1"/>
      <dgm:spPr/>
      <dgm:t>
        <a:bodyPr/>
        <a:lstStyle/>
        <a:p>
          <a:pPr rtl="1"/>
          <a:endParaRPr lang="fa-IR" sz="2000" b="1" dirty="0">
            <a:cs typeface="Lotus" panose="00000400000000000000" pitchFamily="2" charset="-78"/>
          </a:endParaRPr>
        </a:p>
      </dgm:t>
    </dgm:pt>
    <dgm:pt modelId="{6A911419-46C8-4312-BE08-A3724327FAB7}" type="parTrans" cxnId="{651BC297-B188-45A9-BA3D-560F6AB7CBFD}">
      <dgm:prSet/>
      <dgm:spPr/>
      <dgm:t>
        <a:bodyPr/>
        <a:lstStyle/>
        <a:p>
          <a:pPr rtl="1"/>
          <a:endParaRPr lang="fa-IR"/>
        </a:p>
      </dgm:t>
    </dgm:pt>
    <dgm:pt modelId="{DFE01D14-EEB8-4971-A31C-999B4029D50E}" type="sibTrans" cxnId="{651BC297-B188-45A9-BA3D-560F6AB7CBFD}">
      <dgm:prSet/>
      <dgm:spPr/>
      <dgm:t>
        <a:bodyPr/>
        <a:lstStyle/>
        <a:p>
          <a:pPr rtl="1"/>
          <a:endParaRPr lang="fa-IR"/>
        </a:p>
      </dgm:t>
    </dgm:pt>
    <dgm:pt modelId="{83F37013-7D62-4260-A6F8-B9F451A070B6}">
      <dgm:prSet phldrT="[Text]" custT="1"/>
      <dgm:spPr/>
      <dgm:t>
        <a:bodyPr/>
        <a:lstStyle/>
        <a:p>
          <a:pPr rtl="1"/>
          <a:endParaRPr lang="fa-IR" sz="2000" b="1" dirty="0">
            <a:cs typeface="Lotus" panose="00000400000000000000" pitchFamily="2" charset="-78"/>
          </a:endParaRPr>
        </a:p>
      </dgm:t>
    </dgm:pt>
    <dgm:pt modelId="{0F99877E-0343-4515-8504-D83C37BB1B6F}" type="parTrans" cxnId="{47DBE62C-98D1-4529-966B-CFED245D0790}">
      <dgm:prSet/>
      <dgm:spPr/>
      <dgm:t>
        <a:bodyPr/>
        <a:lstStyle/>
        <a:p>
          <a:pPr rtl="1"/>
          <a:endParaRPr lang="fa-IR"/>
        </a:p>
      </dgm:t>
    </dgm:pt>
    <dgm:pt modelId="{691AFC93-9F34-4BBC-8731-4DD64BA82ECC}" type="sibTrans" cxnId="{47DBE62C-98D1-4529-966B-CFED245D0790}">
      <dgm:prSet/>
      <dgm:spPr/>
      <dgm:t>
        <a:bodyPr/>
        <a:lstStyle/>
        <a:p>
          <a:pPr rtl="1"/>
          <a:endParaRPr lang="fa-IR"/>
        </a:p>
      </dgm:t>
    </dgm:pt>
    <dgm:pt modelId="{066B1370-A254-4220-AC05-99BD73A8721C}" type="pres">
      <dgm:prSet presAssocID="{7EFE8393-0B82-4E6B-AA65-B3D6B1A49585}" presName="compositeShape" presStyleCnt="0">
        <dgm:presLayoutVars>
          <dgm:chMax val="2"/>
          <dgm:dir/>
          <dgm:resizeHandles val="exact"/>
        </dgm:presLayoutVars>
      </dgm:prSet>
      <dgm:spPr/>
      <dgm:t>
        <a:bodyPr/>
        <a:lstStyle/>
        <a:p>
          <a:pPr rtl="1"/>
          <a:endParaRPr lang="fa-IR"/>
        </a:p>
      </dgm:t>
    </dgm:pt>
    <dgm:pt modelId="{367BB6A0-FBA2-49D6-8728-1FCE6BBAFB62}" type="pres">
      <dgm:prSet presAssocID="{7EFE8393-0B82-4E6B-AA65-B3D6B1A49585}" presName="ribbon" presStyleLbl="node1" presStyleIdx="0" presStyleCnt="1" custScaleX="69651" custLinFactNeighborX="10335" custLinFactNeighborY="-28459"/>
      <dgm:spPr/>
    </dgm:pt>
    <dgm:pt modelId="{2E58AF1B-9D86-4AF2-AA35-858D06334A0E}" type="pres">
      <dgm:prSet presAssocID="{7EFE8393-0B82-4E6B-AA65-B3D6B1A49585}" presName="leftArrowText" presStyleLbl="node1" presStyleIdx="0" presStyleCnt="1">
        <dgm:presLayoutVars>
          <dgm:chMax val="0"/>
          <dgm:bulletEnabled val="1"/>
        </dgm:presLayoutVars>
      </dgm:prSet>
      <dgm:spPr/>
      <dgm:t>
        <a:bodyPr/>
        <a:lstStyle/>
        <a:p>
          <a:pPr rtl="1"/>
          <a:endParaRPr lang="fa-IR"/>
        </a:p>
      </dgm:t>
    </dgm:pt>
    <dgm:pt modelId="{7D4F17E2-F7D0-4E5B-A4C9-70107B65FD59}" type="pres">
      <dgm:prSet presAssocID="{7EFE8393-0B82-4E6B-AA65-B3D6B1A49585}" presName="rightArrowText" presStyleLbl="node1" presStyleIdx="0" presStyleCnt="1" custScaleX="99434" custScaleY="78234">
        <dgm:presLayoutVars>
          <dgm:chMax val="0"/>
          <dgm:bulletEnabled val="1"/>
        </dgm:presLayoutVars>
      </dgm:prSet>
      <dgm:spPr/>
      <dgm:t>
        <a:bodyPr/>
        <a:lstStyle/>
        <a:p>
          <a:pPr rtl="1"/>
          <a:endParaRPr lang="fa-IR"/>
        </a:p>
      </dgm:t>
    </dgm:pt>
  </dgm:ptLst>
  <dgm:cxnLst>
    <dgm:cxn modelId="{04E8475F-35E2-49B6-9368-8E255A06B7E4}" type="presOf" srcId="{7EFE8393-0B82-4E6B-AA65-B3D6B1A49585}" destId="{066B1370-A254-4220-AC05-99BD73A8721C}" srcOrd="0" destOrd="0" presId="urn:microsoft.com/office/officeart/2005/8/layout/arrow6"/>
    <dgm:cxn modelId="{47DBE62C-98D1-4529-966B-CFED245D0790}" srcId="{7EFE8393-0B82-4E6B-AA65-B3D6B1A49585}" destId="{83F37013-7D62-4260-A6F8-B9F451A070B6}" srcOrd="1" destOrd="0" parTransId="{0F99877E-0343-4515-8504-D83C37BB1B6F}" sibTransId="{691AFC93-9F34-4BBC-8731-4DD64BA82ECC}"/>
    <dgm:cxn modelId="{9C7EADE2-1639-4DA0-9FE4-E47B445B251D}" type="presOf" srcId="{83F37013-7D62-4260-A6F8-B9F451A070B6}" destId="{7D4F17E2-F7D0-4E5B-A4C9-70107B65FD59}" srcOrd="0" destOrd="0" presId="urn:microsoft.com/office/officeart/2005/8/layout/arrow6"/>
    <dgm:cxn modelId="{651BC297-B188-45A9-BA3D-560F6AB7CBFD}" srcId="{7EFE8393-0B82-4E6B-AA65-B3D6B1A49585}" destId="{889460D4-5DA5-4FF7-B5A5-CA0CEEFCFD33}" srcOrd="0" destOrd="0" parTransId="{6A911419-46C8-4312-BE08-A3724327FAB7}" sibTransId="{DFE01D14-EEB8-4971-A31C-999B4029D50E}"/>
    <dgm:cxn modelId="{06873CA0-C4D9-4A0B-9AC4-BE1A150BDEFF}" type="presOf" srcId="{889460D4-5DA5-4FF7-B5A5-CA0CEEFCFD33}" destId="{2E58AF1B-9D86-4AF2-AA35-858D06334A0E}" srcOrd="0" destOrd="0" presId="urn:microsoft.com/office/officeart/2005/8/layout/arrow6"/>
    <dgm:cxn modelId="{57408869-C064-4B37-9A4A-34012C8B1998}" type="presParOf" srcId="{066B1370-A254-4220-AC05-99BD73A8721C}" destId="{367BB6A0-FBA2-49D6-8728-1FCE6BBAFB62}" srcOrd="0" destOrd="0" presId="urn:microsoft.com/office/officeart/2005/8/layout/arrow6"/>
    <dgm:cxn modelId="{B3ACC35E-0CAB-44AF-84F4-574AFA249E90}" type="presParOf" srcId="{066B1370-A254-4220-AC05-99BD73A8721C}" destId="{2E58AF1B-9D86-4AF2-AA35-858D06334A0E}" srcOrd="1" destOrd="0" presId="urn:microsoft.com/office/officeart/2005/8/layout/arrow6"/>
    <dgm:cxn modelId="{EAA96956-EECB-4EBC-BEAD-D360789DA69C}" type="presParOf" srcId="{066B1370-A254-4220-AC05-99BD73A8721C}" destId="{7D4F17E2-F7D0-4E5B-A4C9-70107B65FD59}"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51FD34-A15C-4BD5-992F-47967F6B1F16}" type="doc">
      <dgm:prSet loTypeId="urn:microsoft.com/office/officeart/2005/8/layout/vList5" loCatId="list" qsTypeId="urn:microsoft.com/office/officeart/2005/8/quickstyle/simple3" qsCatId="simple" csTypeId="urn:microsoft.com/office/officeart/2005/8/colors/colorful2" csCatId="colorful" phldr="1"/>
      <dgm:spPr/>
      <dgm:t>
        <a:bodyPr/>
        <a:lstStyle/>
        <a:p>
          <a:pPr rtl="1"/>
          <a:endParaRPr lang="fa-IR"/>
        </a:p>
      </dgm:t>
    </dgm:pt>
    <dgm:pt modelId="{24A54229-B67F-4354-AA0D-5591918F6EFE}">
      <dgm:prSet phldrT="[Text]" custT="1"/>
      <dgm:spPr/>
      <dgm:t>
        <a:bodyPr/>
        <a:lstStyle/>
        <a:p>
          <a:pPr rtl="1"/>
          <a:r>
            <a:rPr lang="ar-SA" sz="2800" b="1" dirty="0" smtClean="0">
              <a:cs typeface="Lotus" panose="00000400000000000000" pitchFamily="2" charset="-78"/>
            </a:rPr>
            <a:t>اسپری سالبوتامول:</a:t>
          </a:r>
          <a:endParaRPr lang="fa-IR" sz="2800" b="1" dirty="0">
            <a:cs typeface="Lotus" panose="00000400000000000000" pitchFamily="2" charset="-78"/>
          </a:endParaRPr>
        </a:p>
      </dgm:t>
    </dgm:pt>
    <dgm:pt modelId="{0D16FFD7-4DE4-48A5-8CEA-C50FFB188D45}" type="parTrans" cxnId="{2F50277E-F4BD-4393-8B91-CC3F509CEB92}">
      <dgm:prSet/>
      <dgm:spPr/>
      <dgm:t>
        <a:bodyPr/>
        <a:lstStyle/>
        <a:p>
          <a:pPr rtl="1"/>
          <a:endParaRPr lang="fa-IR"/>
        </a:p>
      </dgm:t>
    </dgm:pt>
    <dgm:pt modelId="{3B4BE8A0-23CA-4732-996B-AA5C35A27CFA}" type="sibTrans" cxnId="{2F50277E-F4BD-4393-8B91-CC3F509CEB92}">
      <dgm:prSet/>
      <dgm:spPr/>
      <dgm:t>
        <a:bodyPr/>
        <a:lstStyle/>
        <a:p>
          <a:pPr rtl="1"/>
          <a:endParaRPr lang="fa-IR"/>
        </a:p>
      </dgm:t>
    </dgm:pt>
    <dgm:pt modelId="{30C26E1D-4760-440F-BD07-87576A8E39EB}">
      <dgm:prSet phldrT="[Text]" custT="1"/>
      <dgm:spPr/>
      <dgm:t>
        <a:bodyPr/>
        <a:lstStyle/>
        <a:p>
          <a:pPr rtl="1"/>
          <a:r>
            <a:rPr lang="ar-SA" sz="1800" b="1" dirty="0" smtClean="0">
              <a:cs typeface="Lotus" panose="00000400000000000000" pitchFamily="2" charset="-78"/>
            </a:rPr>
            <a:t>کاربرد: تسکین علائم آسم بیماری‌های تنفسی. در موارد اورژانسی هر ۳۰ دقیقه سه پاف (حداکثر تا ۴ ساعت) بعد از فروکش کردن علائم هر دو ساعت</a:t>
          </a:r>
          <a:endParaRPr lang="fa-IR" sz="1800" b="1" dirty="0">
            <a:cs typeface="Lotus" panose="00000400000000000000" pitchFamily="2" charset="-78"/>
          </a:endParaRPr>
        </a:p>
      </dgm:t>
    </dgm:pt>
    <dgm:pt modelId="{9B6EDC83-0EDF-499F-9E33-B1464711032E}" type="parTrans" cxnId="{F935C035-E97E-4C4A-826C-FC2B2A55BF5B}">
      <dgm:prSet/>
      <dgm:spPr/>
      <dgm:t>
        <a:bodyPr/>
        <a:lstStyle/>
        <a:p>
          <a:pPr rtl="1"/>
          <a:endParaRPr lang="fa-IR"/>
        </a:p>
      </dgm:t>
    </dgm:pt>
    <dgm:pt modelId="{9CD35E37-BDBE-4426-9538-C0CECE37E80A}" type="sibTrans" cxnId="{F935C035-E97E-4C4A-826C-FC2B2A55BF5B}">
      <dgm:prSet/>
      <dgm:spPr/>
      <dgm:t>
        <a:bodyPr/>
        <a:lstStyle/>
        <a:p>
          <a:pPr rtl="1"/>
          <a:endParaRPr lang="fa-IR"/>
        </a:p>
      </dgm:t>
    </dgm:pt>
    <dgm:pt modelId="{BBDE6B2A-59FD-40BB-B91C-4B6E9EE0D623}">
      <dgm:prSet phldrT="[Text]"/>
      <dgm:spPr/>
      <dgm:t>
        <a:bodyPr/>
        <a:lstStyle/>
        <a:p>
          <a:pPr rtl="1"/>
          <a:r>
            <a:rPr lang="ar-SA" dirty="0" smtClean="0"/>
            <a:t>آمینو </a:t>
          </a:r>
          <a:r>
            <a:rPr lang="ar-SA" smtClean="0"/>
            <a:t>فیلین:</a:t>
          </a:r>
          <a:endParaRPr lang="fa-IR" dirty="0"/>
        </a:p>
      </dgm:t>
    </dgm:pt>
    <dgm:pt modelId="{833CDDC3-ACB6-4FCA-B3C8-11DFE9D41E05}" type="parTrans" cxnId="{9D00D873-B9AE-4AD8-A47C-77B863473CD7}">
      <dgm:prSet/>
      <dgm:spPr/>
      <dgm:t>
        <a:bodyPr/>
        <a:lstStyle/>
        <a:p>
          <a:pPr rtl="1"/>
          <a:endParaRPr lang="fa-IR"/>
        </a:p>
      </dgm:t>
    </dgm:pt>
    <dgm:pt modelId="{65948936-4083-4A2C-95E5-4B078B0FBF97}" type="sibTrans" cxnId="{9D00D873-B9AE-4AD8-A47C-77B863473CD7}">
      <dgm:prSet/>
      <dgm:spPr/>
      <dgm:t>
        <a:bodyPr/>
        <a:lstStyle/>
        <a:p>
          <a:pPr rtl="1"/>
          <a:endParaRPr lang="fa-IR"/>
        </a:p>
      </dgm:t>
    </dgm:pt>
    <dgm:pt modelId="{7A81132A-2FE2-427C-8A0A-C5CA4D571755}">
      <dgm:prSet phldrT="[Text]"/>
      <dgm:spPr/>
      <dgm:t>
        <a:bodyPr/>
        <a:lstStyle/>
        <a:p>
          <a:pPr rtl="1"/>
          <a:endParaRPr lang="fa-IR" sz="500" dirty="0"/>
        </a:p>
      </dgm:t>
    </dgm:pt>
    <dgm:pt modelId="{341781BB-01EB-4A85-B598-6828D5D69A85}" type="parTrans" cxnId="{9059B049-56AF-4020-800C-AE5DC4A9D9E6}">
      <dgm:prSet/>
      <dgm:spPr/>
      <dgm:t>
        <a:bodyPr/>
        <a:lstStyle/>
        <a:p>
          <a:pPr rtl="1"/>
          <a:endParaRPr lang="fa-IR"/>
        </a:p>
      </dgm:t>
    </dgm:pt>
    <dgm:pt modelId="{168C56BB-CD5B-4FD1-B4CF-73ED6C3BD74D}" type="sibTrans" cxnId="{9059B049-56AF-4020-800C-AE5DC4A9D9E6}">
      <dgm:prSet/>
      <dgm:spPr/>
      <dgm:t>
        <a:bodyPr/>
        <a:lstStyle/>
        <a:p>
          <a:pPr rtl="1"/>
          <a:endParaRPr lang="fa-IR"/>
        </a:p>
      </dgm:t>
    </dgm:pt>
    <dgm:pt modelId="{605D3ACF-0972-479D-B15B-02023D83E967}">
      <dgm:prSet custT="1"/>
      <dgm:spPr/>
      <dgm:t>
        <a:bodyPr/>
        <a:lstStyle/>
        <a:p>
          <a:pPr rtl="1"/>
          <a:r>
            <a:rPr lang="ar-SA" sz="1800" b="1" dirty="0" smtClean="0">
              <a:cs typeface="Lotus" panose="00000400000000000000" pitchFamily="2" charset="-78"/>
            </a:rPr>
            <a:t>مکانیسم عمل: شل کردن عضلات مجاری تنفس ریه برای آسانی تنفس و کمک به سرفه</a:t>
          </a:r>
          <a:endParaRPr lang="en-US" sz="1800" b="1" dirty="0">
            <a:cs typeface="Lotus" panose="00000400000000000000" pitchFamily="2" charset="-78"/>
          </a:endParaRPr>
        </a:p>
      </dgm:t>
    </dgm:pt>
    <dgm:pt modelId="{77E8188F-3235-4053-A7DA-140BBAA26A49}" type="parTrans" cxnId="{5C3CC126-A581-49FF-AB43-1D208416FCF8}">
      <dgm:prSet/>
      <dgm:spPr/>
      <dgm:t>
        <a:bodyPr/>
        <a:lstStyle/>
        <a:p>
          <a:pPr rtl="1"/>
          <a:endParaRPr lang="fa-IR"/>
        </a:p>
      </dgm:t>
    </dgm:pt>
    <dgm:pt modelId="{DF905642-C460-4E05-B096-E85F2FA61AE5}" type="sibTrans" cxnId="{5C3CC126-A581-49FF-AB43-1D208416FCF8}">
      <dgm:prSet/>
      <dgm:spPr/>
      <dgm:t>
        <a:bodyPr/>
        <a:lstStyle/>
        <a:p>
          <a:pPr rtl="1"/>
          <a:endParaRPr lang="fa-IR"/>
        </a:p>
      </dgm:t>
    </dgm:pt>
    <dgm:pt modelId="{737D0ABC-56DE-4C1F-8C49-EBBED5B6ECB3}">
      <dgm:prSet custT="1"/>
      <dgm:spPr/>
      <dgm:t>
        <a:bodyPr/>
        <a:lstStyle/>
        <a:p>
          <a:pPr rtl="1"/>
          <a:r>
            <a:rPr lang="ar-SA" sz="1800" b="1" dirty="0" smtClean="0">
              <a:cs typeface="Lotus" panose="00000400000000000000" pitchFamily="2" charset="-78"/>
            </a:rPr>
            <a:t>عوارض: احساس لرزش ،ضربان قلب سریع بدون درد قفسه سینه، سردرد ،گرفتگی عضلات</a:t>
          </a:r>
          <a:endParaRPr lang="fa-IR" sz="1800" b="1" dirty="0">
            <a:cs typeface="Lotus" panose="00000400000000000000" pitchFamily="2" charset="-78"/>
          </a:endParaRPr>
        </a:p>
      </dgm:t>
    </dgm:pt>
    <dgm:pt modelId="{67589793-C813-4174-B4A0-7EC835EC9E8E}" type="parTrans" cxnId="{D6C97A08-339D-4529-A5FB-046A8F768962}">
      <dgm:prSet/>
      <dgm:spPr/>
      <dgm:t>
        <a:bodyPr/>
        <a:lstStyle/>
        <a:p>
          <a:pPr rtl="1"/>
          <a:endParaRPr lang="fa-IR"/>
        </a:p>
      </dgm:t>
    </dgm:pt>
    <dgm:pt modelId="{7F23AE91-F841-4C3E-98AA-16A78F54194C}" type="sibTrans" cxnId="{D6C97A08-339D-4529-A5FB-046A8F768962}">
      <dgm:prSet/>
      <dgm:spPr/>
      <dgm:t>
        <a:bodyPr/>
        <a:lstStyle/>
        <a:p>
          <a:pPr rtl="1"/>
          <a:endParaRPr lang="fa-IR"/>
        </a:p>
      </dgm:t>
    </dgm:pt>
    <dgm:pt modelId="{49E5E57A-A9FF-4BD5-800B-81E63C52141F}">
      <dgm:prSet custT="1"/>
      <dgm:spPr/>
      <dgm:t>
        <a:bodyPr/>
        <a:lstStyle/>
        <a:p>
          <a:pPr rtl="1"/>
          <a:r>
            <a:rPr lang="ar-SA" sz="1800" b="1" dirty="0" smtClean="0">
              <a:cs typeface="Lotus" panose="00000400000000000000" pitchFamily="2" charset="-78"/>
            </a:rPr>
            <a:t>کاربرد: رفع علامتی آسم نایژه‌ای ،آسم نایژه‌ای مزمن</a:t>
          </a:r>
          <a:endParaRPr lang="en-US" sz="1800" b="1" dirty="0">
            <a:cs typeface="Lotus" panose="00000400000000000000" pitchFamily="2" charset="-78"/>
          </a:endParaRPr>
        </a:p>
      </dgm:t>
    </dgm:pt>
    <dgm:pt modelId="{8E673F2A-C0CC-4C55-8397-5584B5BBEDA4}" type="parTrans" cxnId="{CB7E76A6-5621-478D-B69E-2C360498C832}">
      <dgm:prSet/>
      <dgm:spPr/>
      <dgm:t>
        <a:bodyPr/>
        <a:lstStyle/>
        <a:p>
          <a:pPr rtl="1"/>
          <a:endParaRPr lang="fa-IR"/>
        </a:p>
      </dgm:t>
    </dgm:pt>
    <dgm:pt modelId="{B7301B08-69CB-47BB-92C6-8BD1731C1E6F}" type="sibTrans" cxnId="{CB7E76A6-5621-478D-B69E-2C360498C832}">
      <dgm:prSet/>
      <dgm:spPr/>
      <dgm:t>
        <a:bodyPr/>
        <a:lstStyle/>
        <a:p>
          <a:pPr rtl="1"/>
          <a:endParaRPr lang="fa-IR"/>
        </a:p>
      </dgm:t>
    </dgm:pt>
    <dgm:pt modelId="{13DFCEE2-220A-4A63-9B19-9DDF7A7AFEB4}">
      <dgm:prSet custT="1"/>
      <dgm:spPr/>
      <dgm:t>
        <a:bodyPr/>
        <a:lstStyle/>
        <a:p>
          <a:pPr rtl="1"/>
          <a:r>
            <a:rPr lang="ar-SA" sz="1800" b="1" dirty="0" smtClean="0">
              <a:cs typeface="Lotus" panose="00000400000000000000" pitchFamily="2" charset="-78"/>
            </a:rPr>
            <a:t>شکل دارویی: آمپول ۲۵۰ میلی‌گرم در ۱۰ میلی لیتر میلی لیتر</a:t>
          </a:r>
          <a:endParaRPr lang="en-US" sz="1800" b="1" dirty="0">
            <a:cs typeface="Lotus" panose="00000400000000000000" pitchFamily="2" charset="-78"/>
          </a:endParaRPr>
        </a:p>
      </dgm:t>
    </dgm:pt>
    <dgm:pt modelId="{DFB13462-34B5-49D2-A172-A84B537538E1}" type="parTrans" cxnId="{CD55F0A7-9BBD-4368-A4D2-586066F14C7A}">
      <dgm:prSet/>
      <dgm:spPr/>
      <dgm:t>
        <a:bodyPr/>
        <a:lstStyle/>
        <a:p>
          <a:pPr rtl="1"/>
          <a:endParaRPr lang="fa-IR"/>
        </a:p>
      </dgm:t>
    </dgm:pt>
    <dgm:pt modelId="{53241D05-BF81-43C3-B3CA-33DD87DC2F50}" type="sibTrans" cxnId="{CD55F0A7-9BBD-4368-A4D2-586066F14C7A}">
      <dgm:prSet/>
      <dgm:spPr/>
      <dgm:t>
        <a:bodyPr/>
        <a:lstStyle/>
        <a:p>
          <a:pPr rtl="1"/>
          <a:endParaRPr lang="fa-IR"/>
        </a:p>
      </dgm:t>
    </dgm:pt>
    <dgm:pt modelId="{EC872F4D-06C3-42BD-BC6D-8A8FBF50B5BB}">
      <dgm:prSet custT="1"/>
      <dgm:spPr/>
      <dgm:t>
        <a:bodyPr/>
        <a:lstStyle/>
        <a:p>
          <a:pPr rtl="1"/>
          <a:r>
            <a:rPr lang="ar-SA" sz="1800" b="1" dirty="0" smtClean="0">
              <a:cs typeface="Lotus" panose="00000400000000000000" pitchFamily="2" charset="-78"/>
            </a:rPr>
            <a:t>در موارد اورژانسی</a:t>
          </a:r>
          <a:r>
            <a:rPr lang="en-US" sz="1800" b="1" dirty="0" smtClean="0">
              <a:cs typeface="Lotus" panose="00000400000000000000" pitchFamily="2" charset="-78"/>
            </a:rPr>
            <a:t>Iv</a:t>
          </a:r>
          <a:r>
            <a:rPr lang="ar-SA" sz="1800" b="1" dirty="0" smtClean="0">
              <a:cs typeface="Lotus" panose="00000400000000000000" pitchFamily="2" charset="-78"/>
            </a:rPr>
            <a:t> بعد از ساعت اول</a:t>
          </a:r>
          <a:endParaRPr lang="en-US" sz="1800" b="1" dirty="0">
            <a:cs typeface="Lotus" panose="00000400000000000000" pitchFamily="2" charset="-78"/>
          </a:endParaRPr>
        </a:p>
      </dgm:t>
    </dgm:pt>
    <dgm:pt modelId="{26B1E237-1EA0-422A-9928-643B8BFAD219}" type="parTrans" cxnId="{33035338-7F49-4BE8-836A-FF028543C5B9}">
      <dgm:prSet/>
      <dgm:spPr/>
      <dgm:t>
        <a:bodyPr/>
        <a:lstStyle/>
        <a:p>
          <a:pPr rtl="1"/>
          <a:endParaRPr lang="fa-IR"/>
        </a:p>
      </dgm:t>
    </dgm:pt>
    <dgm:pt modelId="{9B1CC350-0F8D-4F71-9ED0-D4FD7303BD55}" type="sibTrans" cxnId="{33035338-7F49-4BE8-836A-FF028543C5B9}">
      <dgm:prSet/>
      <dgm:spPr/>
      <dgm:t>
        <a:bodyPr/>
        <a:lstStyle/>
        <a:p>
          <a:pPr rtl="1"/>
          <a:endParaRPr lang="fa-IR"/>
        </a:p>
      </dgm:t>
    </dgm:pt>
    <dgm:pt modelId="{2F6E57F8-62AB-4DFA-B8ED-246F7ADEDE65}">
      <dgm:prSet custT="1"/>
      <dgm:spPr/>
      <dgm:t>
        <a:bodyPr/>
        <a:lstStyle/>
        <a:p>
          <a:pPr rtl="1"/>
          <a:r>
            <a:rPr lang="ar-SA" sz="1800" b="1" dirty="0" smtClean="0">
              <a:cs typeface="Lotus" panose="00000400000000000000" pitchFamily="2" charset="-78"/>
            </a:rPr>
            <a:t>مکانیسم عمل: با انسداد گیرنده آدنوزین در نایژه‌ها باعث شل شدن عضلات صاف می‌شود با تاثیر روی بصل النخاع از خستگی دیافراگم جلوگیری ممی‌کند عوارض: تحریک پذیری و بی‌قراری،سردرد،بی‌خوابی،سرگیجه،تپش قلب،کاهش فشار خون،کهیر،تاکی پنه</a:t>
          </a:r>
          <a:endParaRPr lang="en-US" sz="1800" b="1" dirty="0">
            <a:cs typeface="Lotus" panose="00000400000000000000" pitchFamily="2" charset="-78"/>
          </a:endParaRPr>
        </a:p>
      </dgm:t>
    </dgm:pt>
    <dgm:pt modelId="{D4F40F4B-15F2-4104-8B0E-29E702886550}" type="parTrans" cxnId="{B8712FD4-ED8F-4BC9-998F-90756F5572CD}">
      <dgm:prSet/>
      <dgm:spPr/>
      <dgm:t>
        <a:bodyPr/>
        <a:lstStyle/>
        <a:p>
          <a:pPr rtl="1"/>
          <a:endParaRPr lang="fa-IR"/>
        </a:p>
      </dgm:t>
    </dgm:pt>
    <dgm:pt modelId="{656E0520-F59D-4961-B9D4-CC688DF8C470}" type="sibTrans" cxnId="{B8712FD4-ED8F-4BC9-998F-90756F5572CD}">
      <dgm:prSet/>
      <dgm:spPr/>
      <dgm:t>
        <a:bodyPr/>
        <a:lstStyle/>
        <a:p>
          <a:pPr rtl="1"/>
          <a:endParaRPr lang="fa-IR"/>
        </a:p>
      </dgm:t>
    </dgm:pt>
    <dgm:pt modelId="{39FC6FBD-CE60-47CF-8EBC-DB8799D8D3F5}">
      <dgm:prSet phldrT="[Text]" custT="1"/>
      <dgm:spPr/>
      <dgm:t>
        <a:bodyPr/>
        <a:lstStyle/>
        <a:p>
          <a:pPr rtl="1"/>
          <a:endParaRPr lang="fa-IR" sz="1800" dirty="0">
            <a:cs typeface="Lotus" panose="00000400000000000000" pitchFamily="2" charset="-78"/>
          </a:endParaRPr>
        </a:p>
      </dgm:t>
    </dgm:pt>
    <dgm:pt modelId="{257D0D76-883E-4C5D-B4CB-96A13F5FAB6F}" type="parTrans" cxnId="{20BD5B60-A8C9-45B3-9858-3638CDC9523C}">
      <dgm:prSet/>
      <dgm:spPr/>
      <dgm:t>
        <a:bodyPr/>
        <a:lstStyle/>
        <a:p>
          <a:pPr rtl="1"/>
          <a:endParaRPr lang="fa-IR"/>
        </a:p>
      </dgm:t>
    </dgm:pt>
    <dgm:pt modelId="{E4CCE63E-3B7B-4B86-A9B3-43E967B54E2D}" type="sibTrans" cxnId="{20BD5B60-A8C9-45B3-9858-3638CDC9523C}">
      <dgm:prSet/>
      <dgm:spPr/>
      <dgm:t>
        <a:bodyPr/>
        <a:lstStyle/>
        <a:p>
          <a:pPr rtl="1"/>
          <a:endParaRPr lang="fa-IR"/>
        </a:p>
      </dgm:t>
    </dgm:pt>
    <dgm:pt modelId="{527181E2-5FA1-43EE-8C89-2E494BA85C4C}" type="pres">
      <dgm:prSet presAssocID="{8551FD34-A15C-4BD5-992F-47967F6B1F16}" presName="Name0" presStyleCnt="0">
        <dgm:presLayoutVars>
          <dgm:dir/>
          <dgm:animLvl val="lvl"/>
          <dgm:resizeHandles val="exact"/>
        </dgm:presLayoutVars>
      </dgm:prSet>
      <dgm:spPr/>
      <dgm:t>
        <a:bodyPr/>
        <a:lstStyle/>
        <a:p>
          <a:pPr rtl="1"/>
          <a:endParaRPr lang="fa-IR"/>
        </a:p>
      </dgm:t>
    </dgm:pt>
    <dgm:pt modelId="{BE64014D-10D9-4F37-88C4-F8310E3E4B0A}" type="pres">
      <dgm:prSet presAssocID="{24A54229-B67F-4354-AA0D-5591918F6EFE}" presName="linNode" presStyleCnt="0"/>
      <dgm:spPr/>
    </dgm:pt>
    <dgm:pt modelId="{6E00B7E0-E6B7-44DA-9114-AE575DB7141A}" type="pres">
      <dgm:prSet presAssocID="{24A54229-B67F-4354-AA0D-5591918F6EFE}" presName="parentText" presStyleLbl="node1" presStyleIdx="0" presStyleCnt="2" custScaleX="992669" custScaleY="18449" custLinFactX="1300000" custLinFactNeighborX="1304081" custLinFactNeighborY="-3278">
        <dgm:presLayoutVars>
          <dgm:chMax val="1"/>
          <dgm:bulletEnabled val="1"/>
        </dgm:presLayoutVars>
      </dgm:prSet>
      <dgm:spPr/>
      <dgm:t>
        <a:bodyPr/>
        <a:lstStyle/>
        <a:p>
          <a:pPr rtl="1"/>
          <a:endParaRPr lang="fa-IR"/>
        </a:p>
      </dgm:t>
    </dgm:pt>
    <dgm:pt modelId="{9276AF81-1F60-4A73-9BF0-3381B0A0FE24}" type="pres">
      <dgm:prSet presAssocID="{24A54229-B67F-4354-AA0D-5591918F6EFE}" presName="descendantText" presStyleLbl="alignAccFollowNode1" presStyleIdx="0" presStyleCnt="2" custScaleX="2000000" custScaleY="62336" custLinFactX="-347322" custLinFactNeighborX="-400000" custLinFactNeighborY="-825">
        <dgm:presLayoutVars>
          <dgm:bulletEnabled val="1"/>
        </dgm:presLayoutVars>
      </dgm:prSet>
      <dgm:spPr/>
      <dgm:t>
        <a:bodyPr/>
        <a:lstStyle/>
        <a:p>
          <a:pPr rtl="1"/>
          <a:endParaRPr lang="fa-IR"/>
        </a:p>
      </dgm:t>
    </dgm:pt>
    <dgm:pt modelId="{36FDEEEC-34A8-40E9-9C15-5CAE66EF78EE}" type="pres">
      <dgm:prSet presAssocID="{3B4BE8A0-23CA-4732-996B-AA5C35A27CFA}" presName="sp" presStyleCnt="0"/>
      <dgm:spPr/>
    </dgm:pt>
    <dgm:pt modelId="{5887EC64-0226-44D2-9753-D63158C767F0}" type="pres">
      <dgm:prSet presAssocID="{BBDE6B2A-59FD-40BB-B91C-4B6E9EE0D623}" presName="linNode" presStyleCnt="0"/>
      <dgm:spPr/>
    </dgm:pt>
    <dgm:pt modelId="{91C22D70-C081-4AD3-9FA4-0C4A79D7049F}" type="pres">
      <dgm:prSet presAssocID="{BBDE6B2A-59FD-40BB-B91C-4B6E9EE0D623}" presName="parentText" presStyleLbl="node1" presStyleIdx="1" presStyleCnt="2" custScaleX="878036" custScaleY="14256" custLinFactX="1200000" custLinFactNeighborX="1287544" custLinFactNeighborY="767">
        <dgm:presLayoutVars>
          <dgm:chMax val="1"/>
          <dgm:bulletEnabled val="1"/>
        </dgm:presLayoutVars>
      </dgm:prSet>
      <dgm:spPr/>
      <dgm:t>
        <a:bodyPr/>
        <a:lstStyle/>
        <a:p>
          <a:pPr rtl="1"/>
          <a:endParaRPr lang="fa-IR"/>
        </a:p>
      </dgm:t>
    </dgm:pt>
    <dgm:pt modelId="{EAFEA33D-452D-4743-B1BC-3FEE3E83B6B3}" type="pres">
      <dgm:prSet presAssocID="{BBDE6B2A-59FD-40BB-B91C-4B6E9EE0D623}" presName="descendantText" presStyleLbl="alignAccFollowNode1" presStyleIdx="1" presStyleCnt="2" custScaleX="2000000" custScaleY="76189" custLinFactX="-354997" custLinFactNeighborX="-400000" custLinFactNeighborY="1918">
        <dgm:presLayoutVars>
          <dgm:bulletEnabled val="1"/>
        </dgm:presLayoutVars>
      </dgm:prSet>
      <dgm:spPr/>
      <dgm:t>
        <a:bodyPr/>
        <a:lstStyle/>
        <a:p>
          <a:pPr rtl="1"/>
          <a:endParaRPr lang="fa-IR"/>
        </a:p>
      </dgm:t>
    </dgm:pt>
  </dgm:ptLst>
  <dgm:cxnLst>
    <dgm:cxn modelId="{9D00D873-B9AE-4AD8-A47C-77B863473CD7}" srcId="{8551FD34-A15C-4BD5-992F-47967F6B1F16}" destId="{BBDE6B2A-59FD-40BB-B91C-4B6E9EE0D623}" srcOrd="1" destOrd="0" parTransId="{833CDDC3-ACB6-4FCA-B3C8-11DFE9D41E05}" sibTransId="{65948936-4083-4A2C-95E5-4B078B0FBF97}"/>
    <dgm:cxn modelId="{030E1B84-71C8-48C0-B2C1-38ED1DDF9B8B}" type="presOf" srcId="{24A54229-B67F-4354-AA0D-5591918F6EFE}" destId="{6E00B7E0-E6B7-44DA-9114-AE575DB7141A}" srcOrd="0" destOrd="0" presId="urn:microsoft.com/office/officeart/2005/8/layout/vList5"/>
    <dgm:cxn modelId="{33035338-7F49-4BE8-836A-FF028543C5B9}" srcId="{BBDE6B2A-59FD-40BB-B91C-4B6E9EE0D623}" destId="{EC872F4D-06C3-42BD-BC6D-8A8FBF50B5BB}" srcOrd="3" destOrd="0" parTransId="{26B1E237-1EA0-422A-9928-643B8BFAD219}" sibTransId="{9B1CC350-0F8D-4F71-9ED0-D4FD7303BD55}"/>
    <dgm:cxn modelId="{20BD5B60-A8C9-45B3-9858-3638CDC9523C}" srcId="{BBDE6B2A-59FD-40BB-B91C-4B6E9EE0D623}" destId="{39FC6FBD-CE60-47CF-8EBC-DB8799D8D3F5}" srcOrd="5" destOrd="0" parTransId="{257D0D76-883E-4C5D-B4CB-96A13F5FAB6F}" sibTransId="{E4CCE63E-3B7B-4B86-A9B3-43E967B54E2D}"/>
    <dgm:cxn modelId="{D6C97A08-339D-4529-A5FB-046A8F768962}" srcId="{24A54229-B67F-4354-AA0D-5591918F6EFE}" destId="{737D0ABC-56DE-4C1F-8C49-EBBED5B6ECB3}" srcOrd="2" destOrd="0" parTransId="{67589793-C813-4174-B4A0-7EC835EC9E8E}" sibTransId="{7F23AE91-F841-4C3E-98AA-16A78F54194C}"/>
    <dgm:cxn modelId="{5C3CC126-A581-49FF-AB43-1D208416FCF8}" srcId="{24A54229-B67F-4354-AA0D-5591918F6EFE}" destId="{605D3ACF-0972-479D-B15B-02023D83E967}" srcOrd="1" destOrd="0" parTransId="{77E8188F-3235-4053-A7DA-140BBAA26A49}" sibTransId="{DF905642-C460-4E05-B096-E85F2FA61AE5}"/>
    <dgm:cxn modelId="{81B451E7-9C79-42E5-ADC5-11180C215BD4}" type="presOf" srcId="{8551FD34-A15C-4BD5-992F-47967F6B1F16}" destId="{527181E2-5FA1-43EE-8C89-2E494BA85C4C}" srcOrd="0" destOrd="0" presId="urn:microsoft.com/office/officeart/2005/8/layout/vList5"/>
    <dgm:cxn modelId="{0D74F4E5-42B0-4D29-ACE7-0C56A1624B62}" type="presOf" srcId="{13DFCEE2-220A-4A63-9B19-9DDF7A7AFEB4}" destId="{EAFEA33D-452D-4743-B1BC-3FEE3E83B6B3}" srcOrd="0" destOrd="2" presId="urn:microsoft.com/office/officeart/2005/8/layout/vList5"/>
    <dgm:cxn modelId="{BA3109E9-5664-4B4D-B537-16A70512FD97}" type="presOf" srcId="{BBDE6B2A-59FD-40BB-B91C-4B6E9EE0D623}" destId="{91C22D70-C081-4AD3-9FA4-0C4A79D7049F}" srcOrd="0" destOrd="0" presId="urn:microsoft.com/office/officeart/2005/8/layout/vList5"/>
    <dgm:cxn modelId="{5CC818AC-B39D-437A-BC60-9253C885DA21}" type="presOf" srcId="{7A81132A-2FE2-427C-8A0A-C5CA4D571755}" destId="{EAFEA33D-452D-4743-B1BC-3FEE3E83B6B3}" srcOrd="0" destOrd="0" presId="urn:microsoft.com/office/officeart/2005/8/layout/vList5"/>
    <dgm:cxn modelId="{F78CD6DE-A544-41BD-8C59-0846227E4557}" type="presOf" srcId="{49E5E57A-A9FF-4BD5-800B-81E63C52141F}" destId="{EAFEA33D-452D-4743-B1BC-3FEE3E83B6B3}" srcOrd="0" destOrd="1" presId="urn:microsoft.com/office/officeart/2005/8/layout/vList5"/>
    <dgm:cxn modelId="{5BE358DB-308B-4D68-8E37-4AF5FDBB80F7}" type="presOf" srcId="{39FC6FBD-CE60-47CF-8EBC-DB8799D8D3F5}" destId="{EAFEA33D-452D-4743-B1BC-3FEE3E83B6B3}" srcOrd="0" destOrd="5" presId="urn:microsoft.com/office/officeart/2005/8/layout/vList5"/>
    <dgm:cxn modelId="{CB7E76A6-5621-478D-B69E-2C360498C832}" srcId="{BBDE6B2A-59FD-40BB-B91C-4B6E9EE0D623}" destId="{49E5E57A-A9FF-4BD5-800B-81E63C52141F}" srcOrd="1" destOrd="0" parTransId="{8E673F2A-C0CC-4C55-8397-5584B5BBEDA4}" sibTransId="{B7301B08-69CB-47BB-92C6-8BD1731C1E6F}"/>
    <dgm:cxn modelId="{F935C035-E97E-4C4A-826C-FC2B2A55BF5B}" srcId="{24A54229-B67F-4354-AA0D-5591918F6EFE}" destId="{30C26E1D-4760-440F-BD07-87576A8E39EB}" srcOrd="0" destOrd="0" parTransId="{9B6EDC83-0EDF-499F-9E33-B1464711032E}" sibTransId="{9CD35E37-BDBE-4426-9538-C0CECE37E80A}"/>
    <dgm:cxn modelId="{3B48384E-1B0A-43A0-AB64-9611AF789B33}" type="presOf" srcId="{605D3ACF-0972-479D-B15B-02023D83E967}" destId="{9276AF81-1F60-4A73-9BF0-3381B0A0FE24}" srcOrd="0" destOrd="1" presId="urn:microsoft.com/office/officeart/2005/8/layout/vList5"/>
    <dgm:cxn modelId="{CA300056-180C-4BAE-B82C-A2BD2AAFF603}" type="presOf" srcId="{30C26E1D-4760-440F-BD07-87576A8E39EB}" destId="{9276AF81-1F60-4A73-9BF0-3381B0A0FE24}" srcOrd="0" destOrd="0" presId="urn:microsoft.com/office/officeart/2005/8/layout/vList5"/>
    <dgm:cxn modelId="{2F50277E-F4BD-4393-8B91-CC3F509CEB92}" srcId="{8551FD34-A15C-4BD5-992F-47967F6B1F16}" destId="{24A54229-B67F-4354-AA0D-5591918F6EFE}" srcOrd="0" destOrd="0" parTransId="{0D16FFD7-4DE4-48A5-8CEA-C50FFB188D45}" sibTransId="{3B4BE8A0-23CA-4732-996B-AA5C35A27CFA}"/>
    <dgm:cxn modelId="{CD55F0A7-9BBD-4368-A4D2-586066F14C7A}" srcId="{BBDE6B2A-59FD-40BB-B91C-4B6E9EE0D623}" destId="{13DFCEE2-220A-4A63-9B19-9DDF7A7AFEB4}" srcOrd="2" destOrd="0" parTransId="{DFB13462-34B5-49D2-A172-A84B537538E1}" sibTransId="{53241D05-BF81-43C3-B3CA-33DD87DC2F50}"/>
    <dgm:cxn modelId="{B08ABECB-B8D5-45C6-8375-8FAB2546B1A8}" type="presOf" srcId="{2F6E57F8-62AB-4DFA-B8ED-246F7ADEDE65}" destId="{EAFEA33D-452D-4743-B1BC-3FEE3E83B6B3}" srcOrd="0" destOrd="4" presId="urn:microsoft.com/office/officeart/2005/8/layout/vList5"/>
    <dgm:cxn modelId="{3BDEA6A4-4CEE-46F3-AB3E-2BB28B93055A}" type="presOf" srcId="{737D0ABC-56DE-4C1F-8C49-EBBED5B6ECB3}" destId="{9276AF81-1F60-4A73-9BF0-3381B0A0FE24}" srcOrd="0" destOrd="2" presId="urn:microsoft.com/office/officeart/2005/8/layout/vList5"/>
    <dgm:cxn modelId="{9059B049-56AF-4020-800C-AE5DC4A9D9E6}" srcId="{BBDE6B2A-59FD-40BB-B91C-4B6E9EE0D623}" destId="{7A81132A-2FE2-427C-8A0A-C5CA4D571755}" srcOrd="0" destOrd="0" parTransId="{341781BB-01EB-4A85-B598-6828D5D69A85}" sibTransId="{168C56BB-CD5B-4FD1-B4CF-73ED6C3BD74D}"/>
    <dgm:cxn modelId="{733FE049-16E1-48E1-B921-3630CEB0E5A6}" type="presOf" srcId="{EC872F4D-06C3-42BD-BC6D-8A8FBF50B5BB}" destId="{EAFEA33D-452D-4743-B1BC-3FEE3E83B6B3}" srcOrd="0" destOrd="3" presId="urn:microsoft.com/office/officeart/2005/8/layout/vList5"/>
    <dgm:cxn modelId="{B8712FD4-ED8F-4BC9-998F-90756F5572CD}" srcId="{BBDE6B2A-59FD-40BB-B91C-4B6E9EE0D623}" destId="{2F6E57F8-62AB-4DFA-B8ED-246F7ADEDE65}" srcOrd="4" destOrd="0" parTransId="{D4F40F4B-15F2-4104-8B0E-29E702886550}" sibTransId="{656E0520-F59D-4961-B9D4-CC688DF8C470}"/>
    <dgm:cxn modelId="{1A0FDD5F-58C2-40F0-AFF8-F752C637A926}" type="presParOf" srcId="{527181E2-5FA1-43EE-8C89-2E494BA85C4C}" destId="{BE64014D-10D9-4F37-88C4-F8310E3E4B0A}" srcOrd="0" destOrd="0" presId="urn:microsoft.com/office/officeart/2005/8/layout/vList5"/>
    <dgm:cxn modelId="{05CC78F1-33A6-4E7A-BCBF-E1BE30DD423E}" type="presParOf" srcId="{BE64014D-10D9-4F37-88C4-F8310E3E4B0A}" destId="{6E00B7E0-E6B7-44DA-9114-AE575DB7141A}" srcOrd="0" destOrd="0" presId="urn:microsoft.com/office/officeart/2005/8/layout/vList5"/>
    <dgm:cxn modelId="{953397A7-9790-4E34-B0A8-FCDE72034267}" type="presParOf" srcId="{BE64014D-10D9-4F37-88C4-F8310E3E4B0A}" destId="{9276AF81-1F60-4A73-9BF0-3381B0A0FE24}" srcOrd="1" destOrd="0" presId="urn:microsoft.com/office/officeart/2005/8/layout/vList5"/>
    <dgm:cxn modelId="{F3CEE962-37B3-4218-8623-63964248B27D}" type="presParOf" srcId="{527181E2-5FA1-43EE-8C89-2E494BA85C4C}" destId="{36FDEEEC-34A8-40E9-9C15-5CAE66EF78EE}" srcOrd="1" destOrd="0" presId="urn:microsoft.com/office/officeart/2005/8/layout/vList5"/>
    <dgm:cxn modelId="{B8B064C6-C70C-41DA-97E7-BADB43053D60}" type="presParOf" srcId="{527181E2-5FA1-43EE-8C89-2E494BA85C4C}" destId="{5887EC64-0226-44D2-9753-D63158C767F0}" srcOrd="2" destOrd="0" presId="urn:microsoft.com/office/officeart/2005/8/layout/vList5"/>
    <dgm:cxn modelId="{5D60F1FF-73D3-4ACF-8479-06D2C7862172}" type="presParOf" srcId="{5887EC64-0226-44D2-9753-D63158C767F0}" destId="{91C22D70-C081-4AD3-9FA4-0C4A79D7049F}" srcOrd="0" destOrd="0" presId="urn:microsoft.com/office/officeart/2005/8/layout/vList5"/>
    <dgm:cxn modelId="{C9F2006C-EAD8-4950-A5BB-79274543783B}" type="presParOf" srcId="{5887EC64-0226-44D2-9753-D63158C767F0}" destId="{EAFEA33D-452D-4743-B1BC-3FEE3E83B6B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51FD34-A15C-4BD5-992F-47967F6B1F16}" type="doc">
      <dgm:prSet loTypeId="urn:microsoft.com/office/officeart/2005/8/layout/vList5" loCatId="list" qsTypeId="urn:microsoft.com/office/officeart/2005/8/quickstyle/simple3" qsCatId="simple" csTypeId="urn:microsoft.com/office/officeart/2005/8/colors/colorful5" csCatId="colorful" phldr="1"/>
      <dgm:spPr/>
      <dgm:t>
        <a:bodyPr/>
        <a:lstStyle/>
        <a:p>
          <a:pPr rtl="1"/>
          <a:endParaRPr lang="fa-IR"/>
        </a:p>
      </dgm:t>
    </dgm:pt>
    <dgm:pt modelId="{24A54229-B67F-4354-AA0D-5591918F6EFE}">
      <dgm:prSet phldrT="[Text]" custT="1"/>
      <dgm:spPr/>
      <dgm:t>
        <a:bodyPr/>
        <a:lstStyle/>
        <a:p>
          <a:pPr rtl="1"/>
          <a:r>
            <a:rPr lang="fa-IR" sz="2400" b="1" dirty="0" smtClean="0">
              <a:cs typeface="Lotus" panose="00000400000000000000" pitchFamily="2" charset="-78"/>
            </a:rPr>
            <a:t>3 ) </a:t>
          </a:r>
          <a:r>
            <a:rPr lang="ar-SA" sz="2400" dirty="0" smtClean="0"/>
            <a:t>دگزامتازون</a:t>
          </a:r>
          <a:r>
            <a:rPr lang="fa-IR" sz="2400" smtClean="0"/>
            <a:t> </a:t>
          </a:r>
          <a:r>
            <a:rPr lang="en-US" sz="2400" smtClean="0"/>
            <a:t> </a:t>
          </a:r>
          <a:r>
            <a:rPr lang="en-US" sz="2400" dirty="0" smtClean="0"/>
            <a:t>:</a:t>
          </a:r>
          <a:endParaRPr lang="fa-IR" sz="2400" b="1" dirty="0">
            <a:cs typeface="Lotus" panose="00000400000000000000" pitchFamily="2" charset="-78"/>
          </a:endParaRPr>
        </a:p>
      </dgm:t>
    </dgm:pt>
    <dgm:pt modelId="{0D16FFD7-4DE4-48A5-8CEA-C50FFB188D45}" type="parTrans" cxnId="{2F50277E-F4BD-4393-8B91-CC3F509CEB92}">
      <dgm:prSet/>
      <dgm:spPr/>
      <dgm:t>
        <a:bodyPr/>
        <a:lstStyle/>
        <a:p>
          <a:pPr rtl="1"/>
          <a:endParaRPr lang="fa-IR"/>
        </a:p>
      </dgm:t>
    </dgm:pt>
    <dgm:pt modelId="{3B4BE8A0-23CA-4732-996B-AA5C35A27CFA}" type="sibTrans" cxnId="{2F50277E-F4BD-4393-8B91-CC3F509CEB92}">
      <dgm:prSet/>
      <dgm:spPr/>
      <dgm:t>
        <a:bodyPr/>
        <a:lstStyle/>
        <a:p>
          <a:pPr rtl="1"/>
          <a:endParaRPr lang="fa-IR"/>
        </a:p>
      </dgm:t>
    </dgm:pt>
    <dgm:pt modelId="{30C26E1D-4760-440F-BD07-87576A8E39EB}">
      <dgm:prSet phldrT="[Text]" custT="1"/>
      <dgm:spPr/>
      <dgm:t>
        <a:bodyPr/>
        <a:lstStyle/>
        <a:p>
          <a:pPr rtl="1"/>
          <a:r>
            <a:rPr lang="ar-SA" sz="1800" b="1" dirty="0" smtClean="0">
              <a:cs typeface="Lotus" panose="00000400000000000000" pitchFamily="2" charset="-78"/>
            </a:rPr>
            <a:t>کاربرد: درمان حالت‌های التهابی و آلرژیک</a:t>
          </a:r>
          <a:endParaRPr lang="fa-IR" sz="1800" b="1" dirty="0">
            <a:cs typeface="Lotus" panose="00000400000000000000" pitchFamily="2" charset="-78"/>
          </a:endParaRPr>
        </a:p>
      </dgm:t>
    </dgm:pt>
    <dgm:pt modelId="{9B6EDC83-0EDF-499F-9E33-B1464711032E}" type="parTrans" cxnId="{F935C035-E97E-4C4A-826C-FC2B2A55BF5B}">
      <dgm:prSet/>
      <dgm:spPr/>
      <dgm:t>
        <a:bodyPr/>
        <a:lstStyle/>
        <a:p>
          <a:pPr rtl="1"/>
          <a:endParaRPr lang="fa-IR"/>
        </a:p>
      </dgm:t>
    </dgm:pt>
    <dgm:pt modelId="{9CD35E37-BDBE-4426-9538-C0CECE37E80A}" type="sibTrans" cxnId="{F935C035-E97E-4C4A-826C-FC2B2A55BF5B}">
      <dgm:prSet/>
      <dgm:spPr/>
      <dgm:t>
        <a:bodyPr/>
        <a:lstStyle/>
        <a:p>
          <a:pPr rtl="1"/>
          <a:endParaRPr lang="fa-IR"/>
        </a:p>
      </dgm:t>
    </dgm:pt>
    <dgm:pt modelId="{BBDE6B2A-59FD-40BB-B91C-4B6E9EE0D623}">
      <dgm:prSet phldrT="[Text]" custT="1"/>
      <dgm:spPr/>
      <dgm:t>
        <a:bodyPr/>
        <a:lstStyle/>
        <a:p>
          <a:pPr rtl="1"/>
          <a:r>
            <a:rPr lang="fa-IR" sz="2000" b="1" dirty="0" smtClean="0"/>
            <a:t>4 ) </a:t>
          </a:r>
          <a:r>
            <a:rPr lang="ar-SA" sz="2000" b="1" dirty="0" smtClean="0"/>
            <a:t>بی کربنات سدیم</a:t>
          </a:r>
          <a:r>
            <a:rPr lang="fa-IR" sz="2000" b="1" dirty="0" smtClean="0"/>
            <a:t> : </a:t>
          </a:r>
          <a:endParaRPr lang="fa-IR" sz="2000" b="1" dirty="0"/>
        </a:p>
      </dgm:t>
    </dgm:pt>
    <dgm:pt modelId="{833CDDC3-ACB6-4FCA-B3C8-11DFE9D41E05}" type="parTrans" cxnId="{9D00D873-B9AE-4AD8-A47C-77B863473CD7}">
      <dgm:prSet/>
      <dgm:spPr/>
      <dgm:t>
        <a:bodyPr/>
        <a:lstStyle/>
        <a:p>
          <a:pPr rtl="1"/>
          <a:endParaRPr lang="fa-IR"/>
        </a:p>
      </dgm:t>
    </dgm:pt>
    <dgm:pt modelId="{65948936-4083-4A2C-95E5-4B078B0FBF97}" type="sibTrans" cxnId="{9D00D873-B9AE-4AD8-A47C-77B863473CD7}">
      <dgm:prSet/>
      <dgm:spPr/>
      <dgm:t>
        <a:bodyPr/>
        <a:lstStyle/>
        <a:p>
          <a:pPr rtl="1"/>
          <a:endParaRPr lang="fa-IR"/>
        </a:p>
      </dgm:t>
    </dgm:pt>
    <dgm:pt modelId="{7A81132A-2FE2-427C-8A0A-C5CA4D571755}">
      <dgm:prSet phldrT="[Text]" custT="1"/>
      <dgm:spPr/>
      <dgm:t>
        <a:bodyPr/>
        <a:lstStyle/>
        <a:p>
          <a:pPr rtl="1"/>
          <a:endParaRPr lang="fa-IR" sz="2000" b="1" dirty="0"/>
        </a:p>
      </dgm:t>
    </dgm:pt>
    <dgm:pt modelId="{341781BB-01EB-4A85-B598-6828D5D69A85}" type="parTrans" cxnId="{9059B049-56AF-4020-800C-AE5DC4A9D9E6}">
      <dgm:prSet/>
      <dgm:spPr/>
      <dgm:t>
        <a:bodyPr/>
        <a:lstStyle/>
        <a:p>
          <a:pPr rtl="1"/>
          <a:endParaRPr lang="fa-IR"/>
        </a:p>
      </dgm:t>
    </dgm:pt>
    <dgm:pt modelId="{168C56BB-CD5B-4FD1-B4CF-73ED6C3BD74D}" type="sibTrans" cxnId="{9059B049-56AF-4020-800C-AE5DC4A9D9E6}">
      <dgm:prSet/>
      <dgm:spPr/>
      <dgm:t>
        <a:bodyPr/>
        <a:lstStyle/>
        <a:p>
          <a:pPr rtl="1"/>
          <a:endParaRPr lang="fa-IR"/>
        </a:p>
      </dgm:t>
    </dgm:pt>
    <dgm:pt modelId="{39FC6FBD-CE60-47CF-8EBC-DB8799D8D3F5}">
      <dgm:prSet phldrT="[Text]" custT="1"/>
      <dgm:spPr/>
      <dgm:t>
        <a:bodyPr/>
        <a:lstStyle/>
        <a:p>
          <a:pPr rtl="1"/>
          <a:endParaRPr lang="fa-IR" sz="2000" b="1" dirty="0">
            <a:cs typeface="Lotus" panose="00000400000000000000" pitchFamily="2" charset="-78"/>
          </a:endParaRPr>
        </a:p>
      </dgm:t>
    </dgm:pt>
    <dgm:pt modelId="{257D0D76-883E-4C5D-B4CB-96A13F5FAB6F}" type="parTrans" cxnId="{20BD5B60-A8C9-45B3-9858-3638CDC9523C}">
      <dgm:prSet/>
      <dgm:spPr/>
      <dgm:t>
        <a:bodyPr/>
        <a:lstStyle/>
        <a:p>
          <a:pPr rtl="1"/>
          <a:endParaRPr lang="fa-IR"/>
        </a:p>
      </dgm:t>
    </dgm:pt>
    <dgm:pt modelId="{E4CCE63E-3B7B-4B86-A9B3-43E967B54E2D}" type="sibTrans" cxnId="{20BD5B60-A8C9-45B3-9858-3638CDC9523C}">
      <dgm:prSet/>
      <dgm:spPr/>
      <dgm:t>
        <a:bodyPr/>
        <a:lstStyle/>
        <a:p>
          <a:pPr rtl="1"/>
          <a:endParaRPr lang="fa-IR"/>
        </a:p>
      </dgm:t>
    </dgm:pt>
    <dgm:pt modelId="{39D63681-C85C-4603-BE94-D519B0C18138}">
      <dgm:prSet custT="1"/>
      <dgm:spPr/>
      <dgm:t>
        <a:bodyPr/>
        <a:lstStyle/>
        <a:p>
          <a:pPr rtl="1"/>
          <a:r>
            <a:rPr lang="ar-SA" sz="1800" b="1" dirty="0" smtClean="0">
              <a:cs typeface="Lotus" panose="00000400000000000000" pitchFamily="2" charset="-78"/>
            </a:rPr>
            <a:t>شکل دارویی:امپول </a:t>
          </a:r>
          <a:r>
            <a:rPr lang="en-US" sz="1800" b="1" dirty="0" smtClean="0">
              <a:cs typeface="Lotus" panose="00000400000000000000" pitchFamily="2" charset="-78"/>
            </a:rPr>
            <a:t>mg/ml</a:t>
          </a:r>
          <a:r>
            <a:rPr lang="ar-SA" sz="1800" b="1" dirty="0" smtClean="0">
              <a:cs typeface="Lotus" panose="00000400000000000000" pitchFamily="2" charset="-78"/>
            </a:rPr>
            <a:t>4,10 </a:t>
          </a:r>
          <a:endParaRPr lang="en-US" sz="1800" b="1" dirty="0">
            <a:cs typeface="Lotus" panose="00000400000000000000" pitchFamily="2" charset="-78"/>
          </a:endParaRPr>
        </a:p>
      </dgm:t>
    </dgm:pt>
    <dgm:pt modelId="{851B9F6D-6CAE-43CB-B208-518BF952D92E}" type="parTrans" cxnId="{61093958-C7F3-4601-A9FD-F9EC7D36B82D}">
      <dgm:prSet/>
      <dgm:spPr/>
      <dgm:t>
        <a:bodyPr/>
        <a:lstStyle/>
        <a:p>
          <a:pPr rtl="1"/>
          <a:endParaRPr lang="fa-IR"/>
        </a:p>
      </dgm:t>
    </dgm:pt>
    <dgm:pt modelId="{294AC7BE-09ED-4E4D-AD27-7445CC5CCEA4}" type="sibTrans" cxnId="{61093958-C7F3-4601-A9FD-F9EC7D36B82D}">
      <dgm:prSet/>
      <dgm:spPr/>
      <dgm:t>
        <a:bodyPr/>
        <a:lstStyle/>
        <a:p>
          <a:pPr rtl="1"/>
          <a:endParaRPr lang="fa-IR"/>
        </a:p>
      </dgm:t>
    </dgm:pt>
    <dgm:pt modelId="{4CE7B405-EE7C-4C46-8DF7-76311A87793F}">
      <dgm:prSet custT="1"/>
      <dgm:spPr/>
      <dgm:t>
        <a:bodyPr/>
        <a:lstStyle/>
        <a:p>
          <a:pPr rtl="1"/>
          <a:r>
            <a:rPr lang="ar-SA" sz="1800" b="1" dirty="0" smtClean="0">
              <a:cs typeface="Lotus" panose="00000400000000000000" pitchFamily="2" charset="-78"/>
            </a:rPr>
            <a:t>قرص 0.5 ، 0.75 ، 1 ، 1.5 ، 2 ، 4 ، 6 میلی گرم</a:t>
          </a:r>
          <a:endParaRPr lang="en-US" sz="1800" b="1" dirty="0">
            <a:cs typeface="Lotus" panose="00000400000000000000" pitchFamily="2" charset="-78"/>
          </a:endParaRPr>
        </a:p>
      </dgm:t>
    </dgm:pt>
    <dgm:pt modelId="{61A0F00E-8271-44F6-9339-463D90F7E72F}" type="parTrans" cxnId="{1246AADA-57A4-4B04-9267-F5A5541DB425}">
      <dgm:prSet/>
      <dgm:spPr/>
      <dgm:t>
        <a:bodyPr/>
        <a:lstStyle/>
        <a:p>
          <a:pPr rtl="1"/>
          <a:endParaRPr lang="fa-IR"/>
        </a:p>
      </dgm:t>
    </dgm:pt>
    <dgm:pt modelId="{499A5F50-65F9-4F17-99B4-210F82F694F3}" type="sibTrans" cxnId="{1246AADA-57A4-4B04-9267-F5A5541DB425}">
      <dgm:prSet/>
      <dgm:spPr/>
      <dgm:t>
        <a:bodyPr/>
        <a:lstStyle/>
        <a:p>
          <a:pPr rtl="1"/>
          <a:endParaRPr lang="fa-IR"/>
        </a:p>
      </dgm:t>
    </dgm:pt>
    <dgm:pt modelId="{DBA86554-560D-4E9D-B4C5-1525FCEC8566}">
      <dgm:prSet custT="1"/>
      <dgm:spPr/>
      <dgm:t>
        <a:bodyPr/>
        <a:lstStyle/>
        <a:p>
          <a:pPr rtl="1"/>
          <a:r>
            <a:rPr lang="ar-SA" sz="1800" b="1" dirty="0" smtClean="0">
              <a:cs typeface="Lotus" panose="00000400000000000000" pitchFamily="2" charset="-78"/>
            </a:rPr>
            <a:t>مکانیسم عمل: از آزاد شدن موادی که باعث التهاب در بدن می‌شود جلوگیری می‌کند. </a:t>
          </a:r>
          <a:endParaRPr lang="en-US" sz="1800" b="1" dirty="0">
            <a:cs typeface="Lotus" panose="00000400000000000000" pitchFamily="2" charset="-78"/>
          </a:endParaRPr>
        </a:p>
      </dgm:t>
    </dgm:pt>
    <dgm:pt modelId="{647BDE5C-518D-4F2B-AC2A-678CF63A7DAC}" type="parTrans" cxnId="{07334B0B-64D0-4057-988D-FB96F6A5266A}">
      <dgm:prSet/>
      <dgm:spPr/>
      <dgm:t>
        <a:bodyPr/>
        <a:lstStyle/>
        <a:p>
          <a:pPr rtl="1"/>
          <a:endParaRPr lang="fa-IR"/>
        </a:p>
      </dgm:t>
    </dgm:pt>
    <dgm:pt modelId="{536C2B37-335B-4D15-8348-9B695A8F50D3}" type="sibTrans" cxnId="{07334B0B-64D0-4057-988D-FB96F6A5266A}">
      <dgm:prSet/>
      <dgm:spPr/>
      <dgm:t>
        <a:bodyPr/>
        <a:lstStyle/>
        <a:p>
          <a:pPr rtl="1"/>
          <a:endParaRPr lang="fa-IR"/>
        </a:p>
      </dgm:t>
    </dgm:pt>
    <dgm:pt modelId="{888467D5-7316-4A8F-B13E-B6765723E19C}">
      <dgm:prSet custT="1"/>
      <dgm:spPr/>
      <dgm:t>
        <a:bodyPr/>
        <a:lstStyle/>
        <a:p>
          <a:pPr rtl="1"/>
          <a:r>
            <a:rPr lang="ar-SA" sz="1800" b="1" dirty="0" smtClean="0">
              <a:cs typeface="Lotus" panose="00000400000000000000" pitchFamily="2" charset="-78"/>
            </a:rPr>
            <a:t>عوارض: افزایش فشار خون و قند خون،نازک شدن پوست،پوکی استخوان</a:t>
          </a:r>
          <a:endParaRPr lang="en-US" sz="1800" b="1" dirty="0">
            <a:cs typeface="Lotus" panose="00000400000000000000" pitchFamily="2" charset="-78"/>
          </a:endParaRPr>
        </a:p>
      </dgm:t>
    </dgm:pt>
    <dgm:pt modelId="{E0191C58-7246-4F1F-9BA6-40807536CD2D}" type="parTrans" cxnId="{3B77904E-62A2-44DB-A040-3C7D7AA81BB7}">
      <dgm:prSet/>
      <dgm:spPr/>
      <dgm:t>
        <a:bodyPr/>
        <a:lstStyle/>
        <a:p>
          <a:pPr rtl="1"/>
          <a:endParaRPr lang="fa-IR"/>
        </a:p>
      </dgm:t>
    </dgm:pt>
    <dgm:pt modelId="{CE29A79E-566D-4E69-85F2-4B8DD5259E67}" type="sibTrans" cxnId="{3B77904E-62A2-44DB-A040-3C7D7AA81BB7}">
      <dgm:prSet/>
      <dgm:spPr/>
      <dgm:t>
        <a:bodyPr/>
        <a:lstStyle/>
        <a:p>
          <a:pPr rtl="1"/>
          <a:endParaRPr lang="fa-IR"/>
        </a:p>
      </dgm:t>
    </dgm:pt>
    <dgm:pt modelId="{C0BDCEA0-91B1-4F80-84DC-85B60235F73F}">
      <dgm:prSet custT="1"/>
      <dgm:spPr/>
      <dgm:t>
        <a:bodyPr/>
        <a:lstStyle/>
        <a:p>
          <a:pPr rtl="1"/>
          <a:r>
            <a:rPr lang="ar-SA" sz="1800" b="1" dirty="0" smtClean="0">
              <a:cs typeface="Lotus" panose="00000400000000000000" pitchFamily="2" charset="-78"/>
            </a:rPr>
            <a:t>چون داروهای کورتیکواستروئیدی موجب کاهش سطح ایمنی بدن به ویژه در دوزهای بالا مصرف دراز مدت می‌شوند عوارض بسیاری به همراه دارند.</a:t>
          </a:r>
          <a:endParaRPr lang="en-US" sz="1800" b="1" dirty="0">
            <a:cs typeface="Lotus" panose="00000400000000000000" pitchFamily="2" charset="-78"/>
          </a:endParaRPr>
        </a:p>
      </dgm:t>
    </dgm:pt>
    <dgm:pt modelId="{5008D8C4-5999-4178-958A-908A7873F0E1}" type="parTrans" cxnId="{9B26C97B-6CFC-482C-ACD9-74E819748881}">
      <dgm:prSet/>
      <dgm:spPr/>
      <dgm:t>
        <a:bodyPr/>
        <a:lstStyle/>
        <a:p>
          <a:pPr rtl="1"/>
          <a:endParaRPr lang="fa-IR"/>
        </a:p>
      </dgm:t>
    </dgm:pt>
    <dgm:pt modelId="{5A84CE4D-45B4-4BDA-81A8-2257D8A133E5}" type="sibTrans" cxnId="{9B26C97B-6CFC-482C-ACD9-74E819748881}">
      <dgm:prSet/>
      <dgm:spPr/>
      <dgm:t>
        <a:bodyPr/>
        <a:lstStyle/>
        <a:p>
          <a:pPr rtl="1"/>
          <a:endParaRPr lang="fa-IR"/>
        </a:p>
      </dgm:t>
    </dgm:pt>
    <dgm:pt modelId="{684A4B39-936E-4D8A-B969-6AFF2E5357A6}">
      <dgm:prSet custT="1"/>
      <dgm:spPr/>
      <dgm:t>
        <a:bodyPr/>
        <a:lstStyle/>
        <a:p>
          <a:pPr rtl="1"/>
          <a:r>
            <a:rPr lang="ar-SA" sz="1800" b="1" dirty="0" smtClean="0">
              <a:cs typeface="2  Lotus" panose="00000400000000000000" pitchFamily="2" charset="-78"/>
            </a:rPr>
            <a:t>کاربرد: درمان اسیدوز تنفسی و متابولیک</a:t>
          </a:r>
          <a:endParaRPr lang="en-US" sz="1800" b="1" dirty="0">
            <a:cs typeface="2  Lotus" panose="00000400000000000000" pitchFamily="2" charset="-78"/>
          </a:endParaRPr>
        </a:p>
      </dgm:t>
    </dgm:pt>
    <dgm:pt modelId="{97B2A527-1504-4694-80E9-1F0A5969DF9C}" type="parTrans" cxnId="{AFC2BC24-635A-4657-B378-68050FAA6C3B}">
      <dgm:prSet/>
      <dgm:spPr/>
      <dgm:t>
        <a:bodyPr/>
        <a:lstStyle/>
        <a:p>
          <a:pPr rtl="1"/>
          <a:endParaRPr lang="fa-IR"/>
        </a:p>
      </dgm:t>
    </dgm:pt>
    <dgm:pt modelId="{B286B42B-85C5-49BC-B945-2F6C9DE23033}" type="sibTrans" cxnId="{AFC2BC24-635A-4657-B378-68050FAA6C3B}">
      <dgm:prSet/>
      <dgm:spPr/>
      <dgm:t>
        <a:bodyPr/>
        <a:lstStyle/>
        <a:p>
          <a:pPr rtl="1"/>
          <a:endParaRPr lang="fa-IR"/>
        </a:p>
      </dgm:t>
    </dgm:pt>
    <dgm:pt modelId="{7687E70B-1EF1-4856-936B-3358CFE8B253}">
      <dgm:prSet custT="1"/>
      <dgm:spPr/>
      <dgm:t>
        <a:bodyPr/>
        <a:lstStyle/>
        <a:p>
          <a:pPr rtl="1"/>
          <a:r>
            <a:rPr lang="ar-SA" sz="1800" b="1" dirty="0" smtClean="0">
              <a:cs typeface="2  Lotus" panose="00000400000000000000" pitchFamily="2" charset="-78"/>
            </a:rPr>
            <a:t>شکل دارویی: آمپول 8.4% که فقط به صورت انفوزیون وریدی استفاده می‌شود</a:t>
          </a:r>
          <a:endParaRPr lang="en-US" sz="1800" b="1" dirty="0">
            <a:cs typeface="2  Lotus" panose="00000400000000000000" pitchFamily="2" charset="-78"/>
          </a:endParaRPr>
        </a:p>
      </dgm:t>
    </dgm:pt>
    <dgm:pt modelId="{5AB4131E-A504-493B-9F85-B8F9910776A2}" type="parTrans" cxnId="{C2686CD0-80D2-47C3-9179-5097F420920B}">
      <dgm:prSet/>
      <dgm:spPr/>
      <dgm:t>
        <a:bodyPr/>
        <a:lstStyle/>
        <a:p>
          <a:pPr rtl="1"/>
          <a:endParaRPr lang="fa-IR"/>
        </a:p>
      </dgm:t>
    </dgm:pt>
    <dgm:pt modelId="{C8069142-A987-40C3-AA61-7D0C71F68DF9}" type="sibTrans" cxnId="{C2686CD0-80D2-47C3-9179-5097F420920B}">
      <dgm:prSet/>
      <dgm:spPr/>
      <dgm:t>
        <a:bodyPr/>
        <a:lstStyle/>
        <a:p>
          <a:pPr rtl="1"/>
          <a:endParaRPr lang="fa-IR"/>
        </a:p>
      </dgm:t>
    </dgm:pt>
    <dgm:pt modelId="{167157C1-B3ED-49F4-B6B1-663CC36D630B}">
      <dgm:prSet custT="1"/>
      <dgm:spPr/>
      <dgm:t>
        <a:bodyPr/>
        <a:lstStyle/>
        <a:p>
          <a:pPr rtl="1"/>
          <a:r>
            <a:rPr lang="ar-SA" sz="1800" b="1" dirty="0" smtClean="0">
              <a:cs typeface="2  Lotus" panose="00000400000000000000" pitchFamily="2" charset="-78"/>
            </a:rPr>
            <a:t>مکانیسم عمل: با آزاد کردن یون بی‌کربنات سبب قلیایی شدن سیستمیک می‌شود</a:t>
          </a:r>
          <a:endParaRPr lang="en-US" sz="1800" b="1" dirty="0">
            <a:cs typeface="2  Lotus" panose="00000400000000000000" pitchFamily="2" charset="-78"/>
          </a:endParaRPr>
        </a:p>
      </dgm:t>
    </dgm:pt>
    <dgm:pt modelId="{B7426886-9459-4FCC-B874-D56FDDB7B447}" type="parTrans" cxnId="{24C85E3E-DBEF-4740-899B-A9AD9A7B0DC7}">
      <dgm:prSet/>
      <dgm:spPr/>
      <dgm:t>
        <a:bodyPr/>
        <a:lstStyle/>
        <a:p>
          <a:pPr rtl="1"/>
          <a:endParaRPr lang="fa-IR"/>
        </a:p>
      </dgm:t>
    </dgm:pt>
    <dgm:pt modelId="{0C64D21E-C1FB-4715-A9EC-56318B8234CC}" type="sibTrans" cxnId="{24C85E3E-DBEF-4740-899B-A9AD9A7B0DC7}">
      <dgm:prSet/>
      <dgm:spPr/>
      <dgm:t>
        <a:bodyPr/>
        <a:lstStyle/>
        <a:p>
          <a:pPr rtl="1"/>
          <a:endParaRPr lang="fa-IR"/>
        </a:p>
      </dgm:t>
    </dgm:pt>
    <dgm:pt modelId="{DC37B781-4580-45F7-8020-05634A18B3C1}">
      <dgm:prSet custT="1"/>
      <dgm:spPr/>
      <dgm:t>
        <a:bodyPr/>
        <a:lstStyle/>
        <a:p>
          <a:pPr rtl="1"/>
          <a:r>
            <a:rPr lang="ar-SA" sz="1800" b="1" dirty="0" smtClean="0">
              <a:cs typeface="2  Lotus" panose="00000400000000000000" pitchFamily="2" charset="-78"/>
            </a:rPr>
            <a:t>عوارض: تغییر سطح هوشیاری،گیجی،لرزش،آلکالوز</a:t>
          </a:r>
          <a:endParaRPr lang="en-US" sz="1800" b="1" dirty="0">
            <a:cs typeface="2  Lotus" panose="00000400000000000000" pitchFamily="2" charset="-78"/>
          </a:endParaRPr>
        </a:p>
      </dgm:t>
    </dgm:pt>
    <dgm:pt modelId="{055E468B-0C51-4033-9D92-9DB8A52E6C8D}" type="parTrans" cxnId="{A376958F-C446-475A-8DAF-2947B1A5B85F}">
      <dgm:prSet/>
      <dgm:spPr/>
      <dgm:t>
        <a:bodyPr/>
        <a:lstStyle/>
        <a:p>
          <a:pPr rtl="1"/>
          <a:endParaRPr lang="fa-IR"/>
        </a:p>
      </dgm:t>
    </dgm:pt>
    <dgm:pt modelId="{E8AB18CD-AAE0-4935-ACE1-E4145E6F7F61}" type="sibTrans" cxnId="{A376958F-C446-475A-8DAF-2947B1A5B85F}">
      <dgm:prSet/>
      <dgm:spPr/>
      <dgm:t>
        <a:bodyPr/>
        <a:lstStyle/>
        <a:p>
          <a:pPr rtl="1"/>
          <a:endParaRPr lang="fa-IR"/>
        </a:p>
      </dgm:t>
    </dgm:pt>
    <dgm:pt modelId="{527181E2-5FA1-43EE-8C89-2E494BA85C4C}" type="pres">
      <dgm:prSet presAssocID="{8551FD34-A15C-4BD5-992F-47967F6B1F16}" presName="Name0" presStyleCnt="0">
        <dgm:presLayoutVars>
          <dgm:dir/>
          <dgm:animLvl val="lvl"/>
          <dgm:resizeHandles val="exact"/>
        </dgm:presLayoutVars>
      </dgm:prSet>
      <dgm:spPr/>
      <dgm:t>
        <a:bodyPr/>
        <a:lstStyle/>
        <a:p>
          <a:pPr rtl="1"/>
          <a:endParaRPr lang="fa-IR"/>
        </a:p>
      </dgm:t>
    </dgm:pt>
    <dgm:pt modelId="{BE64014D-10D9-4F37-88C4-F8310E3E4B0A}" type="pres">
      <dgm:prSet presAssocID="{24A54229-B67F-4354-AA0D-5591918F6EFE}" presName="linNode" presStyleCnt="0"/>
      <dgm:spPr/>
    </dgm:pt>
    <dgm:pt modelId="{6E00B7E0-E6B7-44DA-9114-AE575DB7141A}" type="pres">
      <dgm:prSet presAssocID="{24A54229-B67F-4354-AA0D-5591918F6EFE}" presName="parentText" presStyleLbl="node1" presStyleIdx="0" presStyleCnt="2" custAng="0" custScaleX="623025" custScaleY="18926" custLinFactX="1300000" custLinFactNeighborX="1304081" custLinFactNeighborY="-3278">
        <dgm:presLayoutVars>
          <dgm:chMax val="1"/>
          <dgm:bulletEnabled val="1"/>
        </dgm:presLayoutVars>
      </dgm:prSet>
      <dgm:spPr/>
      <dgm:t>
        <a:bodyPr/>
        <a:lstStyle/>
        <a:p>
          <a:pPr rtl="1"/>
          <a:endParaRPr lang="fa-IR"/>
        </a:p>
      </dgm:t>
    </dgm:pt>
    <dgm:pt modelId="{9276AF81-1F60-4A73-9BF0-3381B0A0FE24}" type="pres">
      <dgm:prSet presAssocID="{24A54229-B67F-4354-AA0D-5591918F6EFE}" presName="descendantText" presStyleLbl="alignAccFollowNode1" presStyleIdx="0" presStyleCnt="2" custScaleX="1567310" custScaleY="72049" custLinFactX="-200000" custLinFactNeighborX="-267607" custLinFactNeighborY="-13190">
        <dgm:presLayoutVars>
          <dgm:bulletEnabled val="1"/>
        </dgm:presLayoutVars>
      </dgm:prSet>
      <dgm:spPr/>
      <dgm:t>
        <a:bodyPr/>
        <a:lstStyle/>
        <a:p>
          <a:pPr rtl="1"/>
          <a:endParaRPr lang="fa-IR"/>
        </a:p>
      </dgm:t>
    </dgm:pt>
    <dgm:pt modelId="{36FDEEEC-34A8-40E9-9C15-5CAE66EF78EE}" type="pres">
      <dgm:prSet presAssocID="{3B4BE8A0-23CA-4732-996B-AA5C35A27CFA}" presName="sp" presStyleCnt="0"/>
      <dgm:spPr/>
    </dgm:pt>
    <dgm:pt modelId="{5887EC64-0226-44D2-9753-D63158C767F0}" type="pres">
      <dgm:prSet presAssocID="{BBDE6B2A-59FD-40BB-B91C-4B6E9EE0D623}" presName="linNode" presStyleCnt="0"/>
      <dgm:spPr/>
    </dgm:pt>
    <dgm:pt modelId="{91C22D70-C081-4AD3-9FA4-0C4A79D7049F}" type="pres">
      <dgm:prSet presAssocID="{BBDE6B2A-59FD-40BB-B91C-4B6E9EE0D623}" presName="parentText" presStyleLbl="node1" presStyleIdx="1" presStyleCnt="2" custScaleX="591681" custScaleY="14256" custLinFactX="1200000" custLinFactNeighborX="1287544" custLinFactNeighborY="767">
        <dgm:presLayoutVars>
          <dgm:chMax val="1"/>
          <dgm:bulletEnabled val="1"/>
        </dgm:presLayoutVars>
      </dgm:prSet>
      <dgm:spPr/>
      <dgm:t>
        <a:bodyPr/>
        <a:lstStyle/>
        <a:p>
          <a:pPr rtl="1"/>
          <a:endParaRPr lang="fa-IR"/>
        </a:p>
      </dgm:t>
    </dgm:pt>
    <dgm:pt modelId="{EAFEA33D-452D-4743-B1BC-3FEE3E83B6B3}" type="pres">
      <dgm:prSet presAssocID="{BBDE6B2A-59FD-40BB-B91C-4B6E9EE0D623}" presName="descendantText" presStyleLbl="alignAccFollowNode1" presStyleIdx="1" presStyleCnt="2" custScaleX="1055271" custScaleY="42399" custLinFactX="-200000" custLinFactNeighborX="-236258" custLinFactNeighborY="-5148">
        <dgm:presLayoutVars>
          <dgm:bulletEnabled val="1"/>
        </dgm:presLayoutVars>
      </dgm:prSet>
      <dgm:spPr/>
      <dgm:t>
        <a:bodyPr/>
        <a:lstStyle/>
        <a:p>
          <a:pPr rtl="1"/>
          <a:endParaRPr lang="fa-IR"/>
        </a:p>
      </dgm:t>
    </dgm:pt>
  </dgm:ptLst>
  <dgm:cxnLst>
    <dgm:cxn modelId="{9059B049-56AF-4020-800C-AE5DC4A9D9E6}" srcId="{BBDE6B2A-59FD-40BB-B91C-4B6E9EE0D623}" destId="{7A81132A-2FE2-427C-8A0A-C5CA4D571755}" srcOrd="0" destOrd="0" parTransId="{341781BB-01EB-4A85-B598-6828D5D69A85}" sibTransId="{168C56BB-CD5B-4FD1-B4CF-73ED6C3BD74D}"/>
    <dgm:cxn modelId="{A376958F-C446-475A-8DAF-2947B1A5B85F}" srcId="{BBDE6B2A-59FD-40BB-B91C-4B6E9EE0D623}" destId="{DC37B781-4580-45F7-8020-05634A18B3C1}" srcOrd="4" destOrd="0" parTransId="{055E468B-0C51-4033-9D92-9DB8A52E6C8D}" sibTransId="{E8AB18CD-AAE0-4935-ACE1-E4145E6F7F61}"/>
    <dgm:cxn modelId="{602B99DC-C76E-4CAF-B06C-F482BEB85012}" type="presOf" srcId="{30C26E1D-4760-440F-BD07-87576A8E39EB}" destId="{9276AF81-1F60-4A73-9BF0-3381B0A0FE24}" srcOrd="0" destOrd="0" presId="urn:microsoft.com/office/officeart/2005/8/layout/vList5"/>
    <dgm:cxn modelId="{8420C149-7A9D-45C9-BFBE-D4EADC2DC623}" type="presOf" srcId="{39FC6FBD-CE60-47CF-8EBC-DB8799D8D3F5}" destId="{EAFEA33D-452D-4743-B1BC-3FEE3E83B6B3}" srcOrd="0" destOrd="5" presId="urn:microsoft.com/office/officeart/2005/8/layout/vList5"/>
    <dgm:cxn modelId="{61093958-C7F3-4601-A9FD-F9EC7D36B82D}" srcId="{24A54229-B67F-4354-AA0D-5591918F6EFE}" destId="{39D63681-C85C-4603-BE94-D519B0C18138}" srcOrd="1" destOrd="0" parTransId="{851B9F6D-6CAE-43CB-B208-518BF952D92E}" sibTransId="{294AC7BE-09ED-4E4D-AD27-7445CC5CCEA4}"/>
    <dgm:cxn modelId="{3B77904E-62A2-44DB-A040-3C7D7AA81BB7}" srcId="{24A54229-B67F-4354-AA0D-5591918F6EFE}" destId="{888467D5-7316-4A8F-B13E-B6765723E19C}" srcOrd="4" destOrd="0" parTransId="{E0191C58-7246-4F1F-9BA6-40807536CD2D}" sibTransId="{CE29A79E-566D-4E69-85F2-4B8DD5259E67}"/>
    <dgm:cxn modelId="{9B26C97B-6CFC-482C-ACD9-74E819748881}" srcId="{24A54229-B67F-4354-AA0D-5591918F6EFE}" destId="{C0BDCEA0-91B1-4F80-84DC-85B60235F73F}" srcOrd="5" destOrd="0" parTransId="{5008D8C4-5999-4178-958A-908A7873F0E1}" sibTransId="{5A84CE4D-45B4-4BDA-81A8-2257D8A133E5}"/>
    <dgm:cxn modelId="{07334B0B-64D0-4057-988D-FB96F6A5266A}" srcId="{24A54229-B67F-4354-AA0D-5591918F6EFE}" destId="{DBA86554-560D-4E9D-B4C5-1525FCEC8566}" srcOrd="3" destOrd="0" parTransId="{647BDE5C-518D-4F2B-AC2A-678CF63A7DAC}" sibTransId="{536C2B37-335B-4D15-8348-9B695A8F50D3}"/>
    <dgm:cxn modelId="{193413D6-8058-4F13-AFCA-09E3B2F5EF9D}" type="presOf" srcId="{BBDE6B2A-59FD-40BB-B91C-4B6E9EE0D623}" destId="{91C22D70-C081-4AD3-9FA4-0C4A79D7049F}" srcOrd="0" destOrd="0" presId="urn:microsoft.com/office/officeart/2005/8/layout/vList5"/>
    <dgm:cxn modelId="{1246AADA-57A4-4B04-9267-F5A5541DB425}" srcId="{24A54229-B67F-4354-AA0D-5591918F6EFE}" destId="{4CE7B405-EE7C-4C46-8DF7-76311A87793F}" srcOrd="2" destOrd="0" parTransId="{61A0F00E-8271-44F6-9339-463D90F7E72F}" sibTransId="{499A5F50-65F9-4F17-99B4-210F82F694F3}"/>
    <dgm:cxn modelId="{C2686CD0-80D2-47C3-9179-5097F420920B}" srcId="{BBDE6B2A-59FD-40BB-B91C-4B6E9EE0D623}" destId="{7687E70B-1EF1-4856-936B-3358CFE8B253}" srcOrd="2" destOrd="0" parTransId="{5AB4131E-A504-493B-9F85-B8F9910776A2}" sibTransId="{C8069142-A987-40C3-AA61-7D0C71F68DF9}"/>
    <dgm:cxn modelId="{723730A0-B68C-499B-8932-9BBB1D35CD47}" type="presOf" srcId="{7A81132A-2FE2-427C-8A0A-C5CA4D571755}" destId="{EAFEA33D-452D-4743-B1BC-3FEE3E83B6B3}" srcOrd="0" destOrd="0" presId="urn:microsoft.com/office/officeart/2005/8/layout/vList5"/>
    <dgm:cxn modelId="{9D00D873-B9AE-4AD8-A47C-77B863473CD7}" srcId="{8551FD34-A15C-4BD5-992F-47967F6B1F16}" destId="{BBDE6B2A-59FD-40BB-B91C-4B6E9EE0D623}" srcOrd="1" destOrd="0" parTransId="{833CDDC3-ACB6-4FCA-B3C8-11DFE9D41E05}" sibTransId="{65948936-4083-4A2C-95E5-4B078B0FBF97}"/>
    <dgm:cxn modelId="{88D5CBBD-C836-4756-AE85-77DE77D44A28}" type="presOf" srcId="{24A54229-B67F-4354-AA0D-5591918F6EFE}" destId="{6E00B7E0-E6B7-44DA-9114-AE575DB7141A}" srcOrd="0" destOrd="0" presId="urn:microsoft.com/office/officeart/2005/8/layout/vList5"/>
    <dgm:cxn modelId="{E3F5F4E3-BD3C-4BDA-8D28-EA651357CE08}" type="presOf" srcId="{684A4B39-936E-4D8A-B969-6AFF2E5357A6}" destId="{EAFEA33D-452D-4743-B1BC-3FEE3E83B6B3}" srcOrd="0" destOrd="1" presId="urn:microsoft.com/office/officeart/2005/8/layout/vList5"/>
    <dgm:cxn modelId="{E25F40F5-A7D3-48F2-B424-E2AC764BF86D}" type="presOf" srcId="{888467D5-7316-4A8F-B13E-B6765723E19C}" destId="{9276AF81-1F60-4A73-9BF0-3381B0A0FE24}" srcOrd="0" destOrd="4" presId="urn:microsoft.com/office/officeart/2005/8/layout/vList5"/>
    <dgm:cxn modelId="{AFC2BC24-635A-4657-B378-68050FAA6C3B}" srcId="{BBDE6B2A-59FD-40BB-B91C-4B6E9EE0D623}" destId="{684A4B39-936E-4D8A-B969-6AFF2E5357A6}" srcOrd="1" destOrd="0" parTransId="{97B2A527-1504-4694-80E9-1F0A5969DF9C}" sibTransId="{B286B42B-85C5-49BC-B945-2F6C9DE23033}"/>
    <dgm:cxn modelId="{06821E2C-04E7-4B70-89A8-1BB32B920E5F}" type="presOf" srcId="{4CE7B405-EE7C-4C46-8DF7-76311A87793F}" destId="{9276AF81-1F60-4A73-9BF0-3381B0A0FE24}" srcOrd="0" destOrd="2" presId="urn:microsoft.com/office/officeart/2005/8/layout/vList5"/>
    <dgm:cxn modelId="{20BD5B60-A8C9-45B3-9858-3638CDC9523C}" srcId="{BBDE6B2A-59FD-40BB-B91C-4B6E9EE0D623}" destId="{39FC6FBD-CE60-47CF-8EBC-DB8799D8D3F5}" srcOrd="5" destOrd="0" parTransId="{257D0D76-883E-4C5D-B4CB-96A13F5FAB6F}" sibTransId="{E4CCE63E-3B7B-4B86-A9B3-43E967B54E2D}"/>
    <dgm:cxn modelId="{1227E88A-83CB-41B7-9A89-F69122B10B94}" type="presOf" srcId="{C0BDCEA0-91B1-4F80-84DC-85B60235F73F}" destId="{9276AF81-1F60-4A73-9BF0-3381B0A0FE24}" srcOrd="0" destOrd="5" presId="urn:microsoft.com/office/officeart/2005/8/layout/vList5"/>
    <dgm:cxn modelId="{71DCAE92-20BB-487B-8D8A-78950F37808D}" type="presOf" srcId="{DC37B781-4580-45F7-8020-05634A18B3C1}" destId="{EAFEA33D-452D-4743-B1BC-3FEE3E83B6B3}" srcOrd="0" destOrd="4" presId="urn:microsoft.com/office/officeart/2005/8/layout/vList5"/>
    <dgm:cxn modelId="{F0C0821B-89B7-4C66-8D9A-114D85ACEE01}" type="presOf" srcId="{DBA86554-560D-4E9D-B4C5-1525FCEC8566}" destId="{9276AF81-1F60-4A73-9BF0-3381B0A0FE24}" srcOrd="0" destOrd="3" presId="urn:microsoft.com/office/officeart/2005/8/layout/vList5"/>
    <dgm:cxn modelId="{2F50277E-F4BD-4393-8B91-CC3F509CEB92}" srcId="{8551FD34-A15C-4BD5-992F-47967F6B1F16}" destId="{24A54229-B67F-4354-AA0D-5591918F6EFE}" srcOrd="0" destOrd="0" parTransId="{0D16FFD7-4DE4-48A5-8CEA-C50FFB188D45}" sibTransId="{3B4BE8A0-23CA-4732-996B-AA5C35A27CFA}"/>
    <dgm:cxn modelId="{BF9C7208-E41E-40B4-A052-B9EFB0106D6C}" type="presOf" srcId="{167157C1-B3ED-49F4-B6B1-663CC36D630B}" destId="{EAFEA33D-452D-4743-B1BC-3FEE3E83B6B3}" srcOrd="0" destOrd="3" presId="urn:microsoft.com/office/officeart/2005/8/layout/vList5"/>
    <dgm:cxn modelId="{F935C035-E97E-4C4A-826C-FC2B2A55BF5B}" srcId="{24A54229-B67F-4354-AA0D-5591918F6EFE}" destId="{30C26E1D-4760-440F-BD07-87576A8E39EB}" srcOrd="0" destOrd="0" parTransId="{9B6EDC83-0EDF-499F-9E33-B1464711032E}" sibTransId="{9CD35E37-BDBE-4426-9538-C0CECE37E80A}"/>
    <dgm:cxn modelId="{651F47B1-13DE-4732-AE7A-2F406A723EE4}" type="presOf" srcId="{7687E70B-1EF1-4856-936B-3358CFE8B253}" destId="{EAFEA33D-452D-4743-B1BC-3FEE3E83B6B3}" srcOrd="0" destOrd="2" presId="urn:microsoft.com/office/officeart/2005/8/layout/vList5"/>
    <dgm:cxn modelId="{E56C1EA6-4DC4-4918-A0E1-F5325F20E848}" type="presOf" srcId="{39D63681-C85C-4603-BE94-D519B0C18138}" destId="{9276AF81-1F60-4A73-9BF0-3381B0A0FE24}" srcOrd="0" destOrd="1" presId="urn:microsoft.com/office/officeart/2005/8/layout/vList5"/>
    <dgm:cxn modelId="{24C85E3E-DBEF-4740-899B-A9AD9A7B0DC7}" srcId="{BBDE6B2A-59FD-40BB-B91C-4B6E9EE0D623}" destId="{167157C1-B3ED-49F4-B6B1-663CC36D630B}" srcOrd="3" destOrd="0" parTransId="{B7426886-9459-4FCC-B874-D56FDDB7B447}" sibTransId="{0C64D21E-C1FB-4715-A9EC-56318B8234CC}"/>
    <dgm:cxn modelId="{3F749A2E-83DB-40C9-9904-3DBA793CAE72}" type="presOf" srcId="{8551FD34-A15C-4BD5-992F-47967F6B1F16}" destId="{527181E2-5FA1-43EE-8C89-2E494BA85C4C}" srcOrd="0" destOrd="0" presId="urn:microsoft.com/office/officeart/2005/8/layout/vList5"/>
    <dgm:cxn modelId="{C7B666F2-AF8D-4BB4-9200-6AB7F292A581}" type="presParOf" srcId="{527181E2-5FA1-43EE-8C89-2E494BA85C4C}" destId="{BE64014D-10D9-4F37-88C4-F8310E3E4B0A}" srcOrd="0" destOrd="0" presId="urn:microsoft.com/office/officeart/2005/8/layout/vList5"/>
    <dgm:cxn modelId="{2E27D698-84C9-4AD9-BBB2-992DE72C3045}" type="presParOf" srcId="{BE64014D-10D9-4F37-88C4-F8310E3E4B0A}" destId="{6E00B7E0-E6B7-44DA-9114-AE575DB7141A}" srcOrd="0" destOrd="0" presId="urn:microsoft.com/office/officeart/2005/8/layout/vList5"/>
    <dgm:cxn modelId="{4D430D9C-13CC-4309-87CF-86349B0D07C6}" type="presParOf" srcId="{BE64014D-10D9-4F37-88C4-F8310E3E4B0A}" destId="{9276AF81-1F60-4A73-9BF0-3381B0A0FE24}" srcOrd="1" destOrd="0" presId="urn:microsoft.com/office/officeart/2005/8/layout/vList5"/>
    <dgm:cxn modelId="{2767CE53-148F-4CB8-B239-C4A82334CC9B}" type="presParOf" srcId="{527181E2-5FA1-43EE-8C89-2E494BA85C4C}" destId="{36FDEEEC-34A8-40E9-9C15-5CAE66EF78EE}" srcOrd="1" destOrd="0" presId="urn:microsoft.com/office/officeart/2005/8/layout/vList5"/>
    <dgm:cxn modelId="{0EE2318E-67F6-4972-BA99-C6C10D12AC40}" type="presParOf" srcId="{527181E2-5FA1-43EE-8C89-2E494BA85C4C}" destId="{5887EC64-0226-44D2-9753-D63158C767F0}" srcOrd="2" destOrd="0" presId="urn:microsoft.com/office/officeart/2005/8/layout/vList5"/>
    <dgm:cxn modelId="{85F98176-8FE2-4E95-8130-3AA470204022}" type="presParOf" srcId="{5887EC64-0226-44D2-9753-D63158C767F0}" destId="{91C22D70-C081-4AD3-9FA4-0C4A79D7049F}" srcOrd="0" destOrd="0" presId="urn:microsoft.com/office/officeart/2005/8/layout/vList5"/>
    <dgm:cxn modelId="{4C1482BF-8366-4D46-8519-08430CCCEE8F}" type="presParOf" srcId="{5887EC64-0226-44D2-9753-D63158C767F0}" destId="{EAFEA33D-452D-4743-B1BC-3FEE3E83B6B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51FD34-A15C-4BD5-992F-47967F6B1F16}" type="doc">
      <dgm:prSet loTypeId="urn:microsoft.com/office/officeart/2005/8/layout/vList5" loCatId="list" qsTypeId="urn:microsoft.com/office/officeart/2005/8/quickstyle/simple3" qsCatId="simple" csTypeId="urn:microsoft.com/office/officeart/2005/8/colors/colorful3" csCatId="colorful" phldr="1"/>
      <dgm:spPr/>
      <dgm:t>
        <a:bodyPr/>
        <a:lstStyle/>
        <a:p>
          <a:pPr rtl="1"/>
          <a:endParaRPr lang="fa-IR"/>
        </a:p>
      </dgm:t>
    </dgm:pt>
    <dgm:pt modelId="{24A54229-B67F-4354-AA0D-5591918F6EFE}">
      <dgm:prSet phldrT="[Text]" custT="1"/>
      <dgm:spPr/>
      <dgm:t>
        <a:bodyPr/>
        <a:lstStyle/>
        <a:p>
          <a:pPr rtl="1"/>
          <a:r>
            <a:rPr lang="fa-IR" sz="2400" b="1" dirty="0" smtClean="0">
              <a:cs typeface="Lotus" panose="00000400000000000000" pitchFamily="2" charset="-78"/>
            </a:rPr>
            <a:t>1 ) </a:t>
          </a:r>
          <a:r>
            <a:rPr lang="ar-SA" sz="2400" dirty="0" smtClean="0"/>
            <a:t>سالمترول</a:t>
          </a:r>
          <a:r>
            <a:rPr lang="fa-IR" sz="2400" dirty="0" smtClean="0"/>
            <a:t> </a:t>
          </a:r>
          <a:r>
            <a:rPr lang="en-US" sz="2400" dirty="0" smtClean="0"/>
            <a:t>:</a:t>
          </a:r>
          <a:endParaRPr lang="fa-IR" sz="2400" b="1" dirty="0">
            <a:cs typeface="Lotus" panose="00000400000000000000" pitchFamily="2" charset="-78"/>
          </a:endParaRPr>
        </a:p>
      </dgm:t>
    </dgm:pt>
    <dgm:pt modelId="{0D16FFD7-4DE4-48A5-8CEA-C50FFB188D45}" type="parTrans" cxnId="{2F50277E-F4BD-4393-8B91-CC3F509CEB92}">
      <dgm:prSet/>
      <dgm:spPr/>
      <dgm:t>
        <a:bodyPr/>
        <a:lstStyle/>
        <a:p>
          <a:pPr rtl="1"/>
          <a:endParaRPr lang="fa-IR"/>
        </a:p>
      </dgm:t>
    </dgm:pt>
    <dgm:pt modelId="{3B4BE8A0-23CA-4732-996B-AA5C35A27CFA}" type="sibTrans" cxnId="{2F50277E-F4BD-4393-8B91-CC3F509CEB92}">
      <dgm:prSet/>
      <dgm:spPr/>
      <dgm:t>
        <a:bodyPr/>
        <a:lstStyle/>
        <a:p>
          <a:pPr rtl="1"/>
          <a:endParaRPr lang="fa-IR"/>
        </a:p>
      </dgm:t>
    </dgm:pt>
    <dgm:pt modelId="{30C26E1D-4760-440F-BD07-87576A8E39EB}">
      <dgm:prSet phldrT="[Text]" custT="1"/>
      <dgm:spPr/>
      <dgm:t>
        <a:bodyPr/>
        <a:lstStyle/>
        <a:p>
          <a:pPr rtl="1"/>
          <a:r>
            <a:rPr lang="ar-SA" sz="2000" b="1" dirty="0" smtClean="0">
              <a:cs typeface="Lotus" panose="00000400000000000000" pitchFamily="2" charset="-78"/>
            </a:rPr>
            <a:t>کاربرد: گشاد کننده برونش</a:t>
          </a:r>
          <a:endParaRPr lang="fa-IR" sz="2000" b="1" dirty="0">
            <a:cs typeface="Lotus" panose="00000400000000000000" pitchFamily="2" charset="-78"/>
          </a:endParaRPr>
        </a:p>
      </dgm:t>
    </dgm:pt>
    <dgm:pt modelId="{9B6EDC83-0EDF-499F-9E33-B1464711032E}" type="parTrans" cxnId="{F935C035-E97E-4C4A-826C-FC2B2A55BF5B}">
      <dgm:prSet/>
      <dgm:spPr/>
      <dgm:t>
        <a:bodyPr/>
        <a:lstStyle/>
        <a:p>
          <a:pPr rtl="1"/>
          <a:endParaRPr lang="fa-IR"/>
        </a:p>
      </dgm:t>
    </dgm:pt>
    <dgm:pt modelId="{9CD35E37-BDBE-4426-9538-C0CECE37E80A}" type="sibTrans" cxnId="{F935C035-E97E-4C4A-826C-FC2B2A55BF5B}">
      <dgm:prSet/>
      <dgm:spPr/>
      <dgm:t>
        <a:bodyPr/>
        <a:lstStyle/>
        <a:p>
          <a:pPr rtl="1"/>
          <a:endParaRPr lang="fa-IR"/>
        </a:p>
      </dgm:t>
    </dgm:pt>
    <dgm:pt modelId="{BBDE6B2A-59FD-40BB-B91C-4B6E9EE0D623}">
      <dgm:prSet phldrT="[Text]" custT="1"/>
      <dgm:spPr/>
      <dgm:t>
        <a:bodyPr/>
        <a:lstStyle/>
        <a:p>
          <a:pPr rtl="1"/>
          <a:r>
            <a:rPr lang="fa-IR" sz="2000" b="1" dirty="0" smtClean="0"/>
            <a:t>2 ) </a:t>
          </a:r>
          <a:r>
            <a:rPr lang="ar-SA" sz="2000" dirty="0" smtClean="0"/>
            <a:t>مونته لوکاست</a:t>
          </a:r>
          <a:r>
            <a:rPr lang="fa-IR" sz="2000" dirty="0" smtClean="0"/>
            <a:t> </a:t>
          </a:r>
          <a:r>
            <a:rPr lang="fa-IR" sz="2000" b="1" dirty="0" smtClean="0"/>
            <a:t>: </a:t>
          </a:r>
          <a:endParaRPr lang="fa-IR" sz="2000" b="1" dirty="0"/>
        </a:p>
      </dgm:t>
    </dgm:pt>
    <dgm:pt modelId="{833CDDC3-ACB6-4FCA-B3C8-11DFE9D41E05}" type="parTrans" cxnId="{9D00D873-B9AE-4AD8-A47C-77B863473CD7}">
      <dgm:prSet/>
      <dgm:spPr/>
      <dgm:t>
        <a:bodyPr/>
        <a:lstStyle/>
        <a:p>
          <a:pPr rtl="1"/>
          <a:endParaRPr lang="fa-IR"/>
        </a:p>
      </dgm:t>
    </dgm:pt>
    <dgm:pt modelId="{65948936-4083-4A2C-95E5-4B078B0FBF97}" type="sibTrans" cxnId="{9D00D873-B9AE-4AD8-A47C-77B863473CD7}">
      <dgm:prSet/>
      <dgm:spPr/>
      <dgm:t>
        <a:bodyPr/>
        <a:lstStyle/>
        <a:p>
          <a:pPr rtl="1"/>
          <a:endParaRPr lang="fa-IR"/>
        </a:p>
      </dgm:t>
    </dgm:pt>
    <dgm:pt modelId="{7A81132A-2FE2-427C-8A0A-C5CA4D571755}">
      <dgm:prSet phldrT="[Text]" custT="1"/>
      <dgm:spPr/>
      <dgm:t>
        <a:bodyPr/>
        <a:lstStyle/>
        <a:p>
          <a:pPr rtl="1"/>
          <a:endParaRPr lang="fa-IR" sz="2000" b="1" dirty="0"/>
        </a:p>
      </dgm:t>
    </dgm:pt>
    <dgm:pt modelId="{341781BB-01EB-4A85-B598-6828D5D69A85}" type="parTrans" cxnId="{9059B049-56AF-4020-800C-AE5DC4A9D9E6}">
      <dgm:prSet/>
      <dgm:spPr/>
      <dgm:t>
        <a:bodyPr/>
        <a:lstStyle/>
        <a:p>
          <a:pPr rtl="1"/>
          <a:endParaRPr lang="fa-IR"/>
        </a:p>
      </dgm:t>
    </dgm:pt>
    <dgm:pt modelId="{168C56BB-CD5B-4FD1-B4CF-73ED6C3BD74D}" type="sibTrans" cxnId="{9059B049-56AF-4020-800C-AE5DC4A9D9E6}">
      <dgm:prSet/>
      <dgm:spPr/>
      <dgm:t>
        <a:bodyPr/>
        <a:lstStyle/>
        <a:p>
          <a:pPr rtl="1"/>
          <a:endParaRPr lang="fa-IR"/>
        </a:p>
      </dgm:t>
    </dgm:pt>
    <dgm:pt modelId="{39FC6FBD-CE60-47CF-8EBC-DB8799D8D3F5}">
      <dgm:prSet phldrT="[Text]" custT="1"/>
      <dgm:spPr/>
      <dgm:t>
        <a:bodyPr/>
        <a:lstStyle/>
        <a:p>
          <a:pPr rtl="1"/>
          <a:endParaRPr lang="fa-IR" sz="2000" b="1" dirty="0">
            <a:cs typeface="Lotus" panose="00000400000000000000" pitchFamily="2" charset="-78"/>
          </a:endParaRPr>
        </a:p>
      </dgm:t>
    </dgm:pt>
    <dgm:pt modelId="{257D0D76-883E-4C5D-B4CB-96A13F5FAB6F}" type="parTrans" cxnId="{20BD5B60-A8C9-45B3-9858-3638CDC9523C}">
      <dgm:prSet/>
      <dgm:spPr/>
      <dgm:t>
        <a:bodyPr/>
        <a:lstStyle/>
        <a:p>
          <a:pPr rtl="1"/>
          <a:endParaRPr lang="fa-IR"/>
        </a:p>
      </dgm:t>
    </dgm:pt>
    <dgm:pt modelId="{E4CCE63E-3B7B-4B86-A9B3-43E967B54E2D}" type="sibTrans" cxnId="{20BD5B60-A8C9-45B3-9858-3638CDC9523C}">
      <dgm:prSet/>
      <dgm:spPr/>
      <dgm:t>
        <a:bodyPr/>
        <a:lstStyle/>
        <a:p>
          <a:pPr rtl="1"/>
          <a:endParaRPr lang="fa-IR"/>
        </a:p>
      </dgm:t>
    </dgm:pt>
    <dgm:pt modelId="{684A4B39-936E-4D8A-B969-6AFF2E5357A6}">
      <dgm:prSet custT="1"/>
      <dgm:spPr/>
      <dgm:t>
        <a:bodyPr/>
        <a:lstStyle/>
        <a:p>
          <a:pPr rtl="1"/>
          <a:r>
            <a:rPr lang="ar-SA" sz="1800" b="1" dirty="0" smtClean="0">
              <a:cs typeface="Lotus" panose="00000400000000000000" pitchFamily="2" charset="-78"/>
            </a:rPr>
            <a:t>کاربرد: کنترل و پیشگیری علائم آسم و آلرژی با جلوگیری از تنگ شدن مجاری تنفسی</a:t>
          </a:r>
          <a:endParaRPr lang="en-US" sz="1800" b="1" dirty="0">
            <a:cs typeface="Lotus" panose="00000400000000000000" pitchFamily="2" charset="-78"/>
          </a:endParaRPr>
        </a:p>
      </dgm:t>
    </dgm:pt>
    <dgm:pt modelId="{97B2A527-1504-4694-80E9-1F0A5969DF9C}" type="parTrans" cxnId="{AFC2BC24-635A-4657-B378-68050FAA6C3B}">
      <dgm:prSet/>
      <dgm:spPr/>
      <dgm:t>
        <a:bodyPr/>
        <a:lstStyle/>
        <a:p>
          <a:pPr rtl="1"/>
          <a:endParaRPr lang="fa-IR"/>
        </a:p>
      </dgm:t>
    </dgm:pt>
    <dgm:pt modelId="{B286B42B-85C5-49BC-B945-2F6C9DE23033}" type="sibTrans" cxnId="{AFC2BC24-635A-4657-B378-68050FAA6C3B}">
      <dgm:prSet/>
      <dgm:spPr/>
      <dgm:t>
        <a:bodyPr/>
        <a:lstStyle/>
        <a:p>
          <a:pPr rtl="1"/>
          <a:endParaRPr lang="fa-IR"/>
        </a:p>
      </dgm:t>
    </dgm:pt>
    <dgm:pt modelId="{0DAC493C-12DD-4760-A7F2-5ABCC5FBF0C0}">
      <dgm:prSet custT="1"/>
      <dgm:spPr/>
      <dgm:t>
        <a:bodyPr/>
        <a:lstStyle/>
        <a:p>
          <a:pPr rtl="1"/>
          <a:r>
            <a:rPr lang="ar-SA" sz="2000" b="1" dirty="0" smtClean="0">
              <a:cs typeface="Lotus" panose="00000400000000000000" pitchFamily="2" charset="-78"/>
            </a:rPr>
            <a:t>شکل دارویی: اسپری 1.45 میکروگرم (دوبار در روز)</a:t>
          </a:r>
          <a:endParaRPr lang="en-US" sz="2000" b="1" dirty="0">
            <a:cs typeface="Lotus" panose="00000400000000000000" pitchFamily="2" charset="-78"/>
          </a:endParaRPr>
        </a:p>
      </dgm:t>
    </dgm:pt>
    <dgm:pt modelId="{96CAA5EB-74EB-476F-9998-E7FA797DF281}" type="parTrans" cxnId="{CE528319-D96D-40BE-8CFB-E7CADB9C1CC1}">
      <dgm:prSet/>
      <dgm:spPr/>
      <dgm:t>
        <a:bodyPr/>
        <a:lstStyle/>
        <a:p>
          <a:pPr rtl="1"/>
          <a:endParaRPr lang="fa-IR"/>
        </a:p>
      </dgm:t>
    </dgm:pt>
    <dgm:pt modelId="{19375ACB-F98E-441A-A40F-9CC929D93364}" type="sibTrans" cxnId="{CE528319-D96D-40BE-8CFB-E7CADB9C1CC1}">
      <dgm:prSet/>
      <dgm:spPr/>
      <dgm:t>
        <a:bodyPr/>
        <a:lstStyle/>
        <a:p>
          <a:pPr rtl="1"/>
          <a:endParaRPr lang="fa-IR"/>
        </a:p>
      </dgm:t>
    </dgm:pt>
    <dgm:pt modelId="{96F1DE6B-3F8A-4AED-AC56-D6EDF7C4282D}">
      <dgm:prSet custT="1"/>
      <dgm:spPr/>
      <dgm:t>
        <a:bodyPr/>
        <a:lstStyle/>
        <a:p>
          <a:pPr rtl="1"/>
          <a:r>
            <a:rPr lang="ar-SA" sz="2000" b="1" dirty="0" smtClean="0">
              <a:cs typeface="Lotus" panose="00000400000000000000" pitchFamily="2" charset="-78"/>
            </a:rPr>
            <a:t>عوارض: سردرد،سرفه،گرفتگی صدا،ناراحتی معده</a:t>
          </a:r>
          <a:endParaRPr lang="en-US" sz="2000" b="1" dirty="0">
            <a:cs typeface="Lotus" panose="00000400000000000000" pitchFamily="2" charset="-78"/>
          </a:endParaRPr>
        </a:p>
      </dgm:t>
    </dgm:pt>
    <dgm:pt modelId="{AE355231-269A-467D-B210-CEF91EF1461E}" type="parTrans" cxnId="{C37A053B-AF88-46F5-A6D5-C6400BE0B8D5}">
      <dgm:prSet/>
      <dgm:spPr/>
      <dgm:t>
        <a:bodyPr/>
        <a:lstStyle/>
        <a:p>
          <a:pPr rtl="1"/>
          <a:endParaRPr lang="fa-IR"/>
        </a:p>
      </dgm:t>
    </dgm:pt>
    <dgm:pt modelId="{D3C34025-D513-4B03-ABA9-B01DD9432C49}" type="sibTrans" cxnId="{C37A053B-AF88-46F5-A6D5-C6400BE0B8D5}">
      <dgm:prSet/>
      <dgm:spPr/>
      <dgm:t>
        <a:bodyPr/>
        <a:lstStyle/>
        <a:p>
          <a:pPr rtl="1"/>
          <a:endParaRPr lang="fa-IR"/>
        </a:p>
      </dgm:t>
    </dgm:pt>
    <dgm:pt modelId="{0550D7A9-5A25-441F-BA61-2A1E34D8031B}">
      <dgm:prSet custT="1"/>
      <dgm:spPr/>
      <dgm:t>
        <a:bodyPr/>
        <a:lstStyle/>
        <a:p>
          <a:pPr rtl="1"/>
          <a:r>
            <a:rPr lang="ar-SA" sz="1800" b="1" dirty="0" smtClean="0">
              <a:cs typeface="Lotus" panose="00000400000000000000" pitchFamily="2" charset="-78"/>
            </a:rPr>
            <a:t>شکل دارویی: قرص 5.10 میلی‌گرم</a:t>
          </a:r>
          <a:endParaRPr lang="en-US" sz="1800" b="1" dirty="0">
            <a:cs typeface="Lotus" panose="00000400000000000000" pitchFamily="2" charset="-78"/>
          </a:endParaRPr>
        </a:p>
      </dgm:t>
    </dgm:pt>
    <dgm:pt modelId="{B6108E93-5624-4A88-A918-D34B9BB7BC6D}" type="parTrans" cxnId="{576E00A4-818A-453F-B17C-756707301380}">
      <dgm:prSet/>
      <dgm:spPr/>
      <dgm:t>
        <a:bodyPr/>
        <a:lstStyle/>
        <a:p>
          <a:pPr rtl="1"/>
          <a:endParaRPr lang="fa-IR"/>
        </a:p>
      </dgm:t>
    </dgm:pt>
    <dgm:pt modelId="{3CC134F0-481C-4B8E-8BD5-0FE0FAFF8367}" type="sibTrans" cxnId="{576E00A4-818A-453F-B17C-756707301380}">
      <dgm:prSet/>
      <dgm:spPr/>
      <dgm:t>
        <a:bodyPr/>
        <a:lstStyle/>
        <a:p>
          <a:pPr rtl="1"/>
          <a:endParaRPr lang="fa-IR"/>
        </a:p>
      </dgm:t>
    </dgm:pt>
    <dgm:pt modelId="{AAFFD683-54B7-4DCA-ACF3-516C892E7339}">
      <dgm:prSet custT="1"/>
      <dgm:spPr/>
      <dgm:t>
        <a:bodyPr/>
        <a:lstStyle/>
        <a:p>
          <a:pPr rtl="1"/>
          <a:r>
            <a:rPr lang="ar-SA" sz="1800" b="1" dirty="0" smtClean="0">
              <a:cs typeface="Lotus" panose="00000400000000000000" pitchFamily="2" charset="-78"/>
            </a:rPr>
            <a:t>مکانیسم عمل: با مسدود کردن برخی مواد طبیعی که ممکن است باعث ایجاد یا تشدید آسم و آلرژی شود اثر خود رااعمال می‌کند</a:t>
          </a:r>
          <a:endParaRPr lang="en-US" sz="1800" b="1" dirty="0">
            <a:cs typeface="Lotus" panose="00000400000000000000" pitchFamily="2" charset="-78"/>
          </a:endParaRPr>
        </a:p>
      </dgm:t>
    </dgm:pt>
    <dgm:pt modelId="{6F746F11-3928-4D0F-A107-0EFE2E4E4B54}" type="parTrans" cxnId="{C20B9E10-53A4-407A-ABF8-FBDEF4BBF069}">
      <dgm:prSet/>
      <dgm:spPr/>
      <dgm:t>
        <a:bodyPr/>
        <a:lstStyle/>
        <a:p>
          <a:pPr rtl="1"/>
          <a:endParaRPr lang="fa-IR"/>
        </a:p>
      </dgm:t>
    </dgm:pt>
    <dgm:pt modelId="{35971A66-F680-454F-9F8B-075508E5168F}" type="sibTrans" cxnId="{C20B9E10-53A4-407A-ABF8-FBDEF4BBF069}">
      <dgm:prSet/>
      <dgm:spPr/>
      <dgm:t>
        <a:bodyPr/>
        <a:lstStyle/>
        <a:p>
          <a:pPr rtl="1"/>
          <a:endParaRPr lang="fa-IR"/>
        </a:p>
      </dgm:t>
    </dgm:pt>
    <dgm:pt modelId="{A5FFA3ED-2FB8-481D-863B-DBBE00341E94}">
      <dgm:prSet custT="1"/>
      <dgm:spPr/>
      <dgm:t>
        <a:bodyPr/>
        <a:lstStyle/>
        <a:p>
          <a:pPr rtl="1"/>
          <a:r>
            <a:rPr lang="ar-SA" sz="1800" b="1" dirty="0" smtClean="0">
              <a:cs typeface="Lotus" panose="00000400000000000000" pitchFamily="2" charset="-78"/>
            </a:rPr>
            <a:t>عوارض: بدن درد،تب،سردرد،خشکی یا درد گلو </a:t>
          </a:r>
          <a:endParaRPr lang="en-US" sz="1800" b="1" dirty="0">
            <a:cs typeface="Lotus" panose="00000400000000000000" pitchFamily="2" charset="-78"/>
          </a:endParaRPr>
        </a:p>
      </dgm:t>
    </dgm:pt>
    <dgm:pt modelId="{E4FF2DDF-8CF6-49BE-8598-6654E84E5E50}" type="parTrans" cxnId="{D9BDAD30-AE2B-4AFA-9256-480B7F63F3A6}">
      <dgm:prSet/>
      <dgm:spPr/>
      <dgm:t>
        <a:bodyPr/>
        <a:lstStyle/>
        <a:p>
          <a:pPr rtl="1"/>
          <a:endParaRPr lang="fa-IR"/>
        </a:p>
      </dgm:t>
    </dgm:pt>
    <dgm:pt modelId="{F4D50BDD-71EF-4A1E-AF35-6671428614A5}" type="sibTrans" cxnId="{D9BDAD30-AE2B-4AFA-9256-480B7F63F3A6}">
      <dgm:prSet/>
      <dgm:spPr/>
      <dgm:t>
        <a:bodyPr/>
        <a:lstStyle/>
        <a:p>
          <a:pPr rtl="1"/>
          <a:endParaRPr lang="fa-IR"/>
        </a:p>
      </dgm:t>
    </dgm:pt>
    <dgm:pt modelId="{527181E2-5FA1-43EE-8C89-2E494BA85C4C}" type="pres">
      <dgm:prSet presAssocID="{8551FD34-A15C-4BD5-992F-47967F6B1F16}" presName="Name0" presStyleCnt="0">
        <dgm:presLayoutVars>
          <dgm:dir/>
          <dgm:animLvl val="lvl"/>
          <dgm:resizeHandles val="exact"/>
        </dgm:presLayoutVars>
      </dgm:prSet>
      <dgm:spPr/>
      <dgm:t>
        <a:bodyPr/>
        <a:lstStyle/>
        <a:p>
          <a:pPr rtl="1"/>
          <a:endParaRPr lang="fa-IR"/>
        </a:p>
      </dgm:t>
    </dgm:pt>
    <dgm:pt modelId="{BE64014D-10D9-4F37-88C4-F8310E3E4B0A}" type="pres">
      <dgm:prSet presAssocID="{24A54229-B67F-4354-AA0D-5591918F6EFE}" presName="linNode" presStyleCnt="0"/>
      <dgm:spPr/>
    </dgm:pt>
    <dgm:pt modelId="{6E00B7E0-E6B7-44DA-9114-AE575DB7141A}" type="pres">
      <dgm:prSet presAssocID="{24A54229-B67F-4354-AA0D-5591918F6EFE}" presName="parentText" presStyleLbl="node1" presStyleIdx="0" presStyleCnt="2" custAng="0" custScaleX="623025" custScaleY="18926" custLinFactX="1300000" custLinFactNeighborX="1304081" custLinFactNeighborY="-3278">
        <dgm:presLayoutVars>
          <dgm:chMax val="1"/>
          <dgm:bulletEnabled val="1"/>
        </dgm:presLayoutVars>
      </dgm:prSet>
      <dgm:spPr/>
      <dgm:t>
        <a:bodyPr/>
        <a:lstStyle/>
        <a:p>
          <a:pPr rtl="1"/>
          <a:endParaRPr lang="fa-IR"/>
        </a:p>
      </dgm:t>
    </dgm:pt>
    <dgm:pt modelId="{9276AF81-1F60-4A73-9BF0-3381B0A0FE24}" type="pres">
      <dgm:prSet presAssocID="{24A54229-B67F-4354-AA0D-5591918F6EFE}" presName="descendantText" presStyleLbl="alignAccFollowNode1" presStyleIdx="0" presStyleCnt="2" custScaleX="859069" custScaleY="72049" custLinFactX="-200000" custLinFactNeighborX="-267607" custLinFactNeighborY="-13190">
        <dgm:presLayoutVars>
          <dgm:bulletEnabled val="1"/>
        </dgm:presLayoutVars>
      </dgm:prSet>
      <dgm:spPr/>
      <dgm:t>
        <a:bodyPr/>
        <a:lstStyle/>
        <a:p>
          <a:pPr rtl="1"/>
          <a:endParaRPr lang="fa-IR"/>
        </a:p>
      </dgm:t>
    </dgm:pt>
    <dgm:pt modelId="{36FDEEEC-34A8-40E9-9C15-5CAE66EF78EE}" type="pres">
      <dgm:prSet presAssocID="{3B4BE8A0-23CA-4732-996B-AA5C35A27CFA}" presName="sp" presStyleCnt="0"/>
      <dgm:spPr/>
    </dgm:pt>
    <dgm:pt modelId="{5887EC64-0226-44D2-9753-D63158C767F0}" type="pres">
      <dgm:prSet presAssocID="{BBDE6B2A-59FD-40BB-B91C-4B6E9EE0D623}" presName="linNode" presStyleCnt="0"/>
      <dgm:spPr/>
    </dgm:pt>
    <dgm:pt modelId="{91C22D70-C081-4AD3-9FA4-0C4A79D7049F}" type="pres">
      <dgm:prSet presAssocID="{BBDE6B2A-59FD-40BB-B91C-4B6E9EE0D623}" presName="parentText" presStyleLbl="node1" presStyleIdx="1" presStyleCnt="2" custScaleX="591681" custScaleY="14256" custLinFactX="1200000" custLinFactNeighborX="1287544" custLinFactNeighborY="767">
        <dgm:presLayoutVars>
          <dgm:chMax val="1"/>
          <dgm:bulletEnabled val="1"/>
        </dgm:presLayoutVars>
      </dgm:prSet>
      <dgm:spPr/>
      <dgm:t>
        <a:bodyPr/>
        <a:lstStyle/>
        <a:p>
          <a:pPr rtl="1"/>
          <a:endParaRPr lang="fa-IR"/>
        </a:p>
      </dgm:t>
    </dgm:pt>
    <dgm:pt modelId="{EAFEA33D-452D-4743-B1BC-3FEE3E83B6B3}" type="pres">
      <dgm:prSet presAssocID="{BBDE6B2A-59FD-40BB-B91C-4B6E9EE0D623}" presName="descendantText" presStyleLbl="alignAccFollowNode1" presStyleIdx="1" presStyleCnt="2" custScaleX="1176484" custScaleY="50191" custLinFactX="-200000" custLinFactNeighborX="-236258" custLinFactNeighborY="-5148">
        <dgm:presLayoutVars>
          <dgm:bulletEnabled val="1"/>
        </dgm:presLayoutVars>
      </dgm:prSet>
      <dgm:spPr/>
      <dgm:t>
        <a:bodyPr/>
        <a:lstStyle/>
        <a:p>
          <a:pPr rtl="1"/>
          <a:endParaRPr lang="fa-IR"/>
        </a:p>
      </dgm:t>
    </dgm:pt>
  </dgm:ptLst>
  <dgm:cxnLst>
    <dgm:cxn modelId="{9059B049-56AF-4020-800C-AE5DC4A9D9E6}" srcId="{BBDE6B2A-59FD-40BB-B91C-4B6E9EE0D623}" destId="{7A81132A-2FE2-427C-8A0A-C5CA4D571755}" srcOrd="0" destOrd="0" parTransId="{341781BB-01EB-4A85-B598-6828D5D69A85}" sibTransId="{168C56BB-CD5B-4FD1-B4CF-73ED6C3BD74D}"/>
    <dgm:cxn modelId="{C37A053B-AF88-46F5-A6D5-C6400BE0B8D5}" srcId="{24A54229-B67F-4354-AA0D-5591918F6EFE}" destId="{96F1DE6B-3F8A-4AED-AC56-D6EDF7C4282D}" srcOrd="2" destOrd="0" parTransId="{AE355231-269A-467D-B210-CEF91EF1461E}" sibTransId="{D3C34025-D513-4B03-ABA9-B01DD9432C49}"/>
    <dgm:cxn modelId="{D9BDAD30-AE2B-4AFA-9256-480B7F63F3A6}" srcId="{BBDE6B2A-59FD-40BB-B91C-4B6E9EE0D623}" destId="{A5FFA3ED-2FB8-481D-863B-DBBE00341E94}" srcOrd="4" destOrd="0" parTransId="{E4FF2DDF-8CF6-49BE-8598-6654E84E5E50}" sibTransId="{F4D50BDD-71EF-4A1E-AF35-6671428614A5}"/>
    <dgm:cxn modelId="{F00EE919-3CA2-4701-A492-8AF4C8246403}" type="presOf" srcId="{96F1DE6B-3F8A-4AED-AC56-D6EDF7C4282D}" destId="{9276AF81-1F60-4A73-9BF0-3381B0A0FE24}" srcOrd="0" destOrd="2" presId="urn:microsoft.com/office/officeart/2005/8/layout/vList5"/>
    <dgm:cxn modelId="{9D00D873-B9AE-4AD8-A47C-77B863473CD7}" srcId="{8551FD34-A15C-4BD5-992F-47967F6B1F16}" destId="{BBDE6B2A-59FD-40BB-B91C-4B6E9EE0D623}" srcOrd="1" destOrd="0" parTransId="{833CDDC3-ACB6-4FCA-B3C8-11DFE9D41E05}" sibTransId="{65948936-4083-4A2C-95E5-4B078B0FBF97}"/>
    <dgm:cxn modelId="{607A9856-F1BB-495D-A946-0F78F25CE417}" type="presOf" srcId="{0DAC493C-12DD-4760-A7F2-5ABCC5FBF0C0}" destId="{9276AF81-1F60-4A73-9BF0-3381B0A0FE24}" srcOrd="0" destOrd="1" presId="urn:microsoft.com/office/officeart/2005/8/layout/vList5"/>
    <dgm:cxn modelId="{354FB9F0-A2C5-46F3-A06F-75B7A29787B4}" type="presOf" srcId="{7A81132A-2FE2-427C-8A0A-C5CA4D571755}" destId="{EAFEA33D-452D-4743-B1BC-3FEE3E83B6B3}" srcOrd="0" destOrd="0" presId="urn:microsoft.com/office/officeart/2005/8/layout/vList5"/>
    <dgm:cxn modelId="{B8EAC80A-D421-4415-8E8D-A554E873FEE3}" type="presOf" srcId="{AAFFD683-54B7-4DCA-ACF3-516C892E7339}" destId="{EAFEA33D-452D-4743-B1BC-3FEE3E83B6B3}" srcOrd="0" destOrd="3" presId="urn:microsoft.com/office/officeart/2005/8/layout/vList5"/>
    <dgm:cxn modelId="{B5801386-5CBA-4139-B697-1271E2E6F8ED}" type="presOf" srcId="{0550D7A9-5A25-441F-BA61-2A1E34D8031B}" destId="{EAFEA33D-452D-4743-B1BC-3FEE3E83B6B3}" srcOrd="0" destOrd="2" presId="urn:microsoft.com/office/officeart/2005/8/layout/vList5"/>
    <dgm:cxn modelId="{1899814C-BA07-48C9-8CB6-FA090961FC68}" type="presOf" srcId="{8551FD34-A15C-4BD5-992F-47967F6B1F16}" destId="{527181E2-5FA1-43EE-8C89-2E494BA85C4C}" srcOrd="0" destOrd="0" presId="urn:microsoft.com/office/officeart/2005/8/layout/vList5"/>
    <dgm:cxn modelId="{3033FD97-F2F1-44CA-8367-9A2E1B9A7FCC}" type="presOf" srcId="{A5FFA3ED-2FB8-481D-863B-DBBE00341E94}" destId="{EAFEA33D-452D-4743-B1BC-3FEE3E83B6B3}" srcOrd="0" destOrd="4" presId="urn:microsoft.com/office/officeart/2005/8/layout/vList5"/>
    <dgm:cxn modelId="{AFC2BC24-635A-4657-B378-68050FAA6C3B}" srcId="{BBDE6B2A-59FD-40BB-B91C-4B6E9EE0D623}" destId="{684A4B39-936E-4D8A-B969-6AFF2E5357A6}" srcOrd="1" destOrd="0" parTransId="{97B2A527-1504-4694-80E9-1F0A5969DF9C}" sibTransId="{B286B42B-85C5-49BC-B945-2F6C9DE23033}"/>
    <dgm:cxn modelId="{20BD5B60-A8C9-45B3-9858-3638CDC9523C}" srcId="{BBDE6B2A-59FD-40BB-B91C-4B6E9EE0D623}" destId="{39FC6FBD-CE60-47CF-8EBC-DB8799D8D3F5}" srcOrd="5" destOrd="0" parTransId="{257D0D76-883E-4C5D-B4CB-96A13F5FAB6F}" sibTransId="{E4CCE63E-3B7B-4B86-A9B3-43E967B54E2D}"/>
    <dgm:cxn modelId="{3EE8FBB7-437C-442D-B5AC-8F9702289388}" type="presOf" srcId="{BBDE6B2A-59FD-40BB-B91C-4B6E9EE0D623}" destId="{91C22D70-C081-4AD3-9FA4-0C4A79D7049F}" srcOrd="0" destOrd="0" presId="urn:microsoft.com/office/officeart/2005/8/layout/vList5"/>
    <dgm:cxn modelId="{A01075BD-3D2D-49C2-A62D-FF2140E8391E}" type="presOf" srcId="{684A4B39-936E-4D8A-B969-6AFF2E5357A6}" destId="{EAFEA33D-452D-4743-B1BC-3FEE3E83B6B3}" srcOrd="0" destOrd="1" presId="urn:microsoft.com/office/officeart/2005/8/layout/vList5"/>
    <dgm:cxn modelId="{908EE932-F5E3-4EAB-8665-4A366D350711}" type="presOf" srcId="{30C26E1D-4760-440F-BD07-87576A8E39EB}" destId="{9276AF81-1F60-4A73-9BF0-3381B0A0FE24}" srcOrd="0" destOrd="0" presId="urn:microsoft.com/office/officeart/2005/8/layout/vList5"/>
    <dgm:cxn modelId="{CE528319-D96D-40BE-8CFB-E7CADB9C1CC1}" srcId="{24A54229-B67F-4354-AA0D-5591918F6EFE}" destId="{0DAC493C-12DD-4760-A7F2-5ABCC5FBF0C0}" srcOrd="1" destOrd="0" parTransId="{96CAA5EB-74EB-476F-9998-E7FA797DF281}" sibTransId="{19375ACB-F98E-441A-A40F-9CC929D93364}"/>
    <dgm:cxn modelId="{2F50277E-F4BD-4393-8B91-CC3F509CEB92}" srcId="{8551FD34-A15C-4BD5-992F-47967F6B1F16}" destId="{24A54229-B67F-4354-AA0D-5591918F6EFE}" srcOrd="0" destOrd="0" parTransId="{0D16FFD7-4DE4-48A5-8CEA-C50FFB188D45}" sibTransId="{3B4BE8A0-23CA-4732-996B-AA5C35A27CFA}"/>
    <dgm:cxn modelId="{F5B4CEE3-95D8-451A-B825-C6A9D51DE3AD}" type="presOf" srcId="{24A54229-B67F-4354-AA0D-5591918F6EFE}" destId="{6E00B7E0-E6B7-44DA-9114-AE575DB7141A}" srcOrd="0" destOrd="0" presId="urn:microsoft.com/office/officeart/2005/8/layout/vList5"/>
    <dgm:cxn modelId="{576E00A4-818A-453F-B17C-756707301380}" srcId="{BBDE6B2A-59FD-40BB-B91C-4B6E9EE0D623}" destId="{0550D7A9-5A25-441F-BA61-2A1E34D8031B}" srcOrd="2" destOrd="0" parTransId="{B6108E93-5624-4A88-A918-D34B9BB7BC6D}" sibTransId="{3CC134F0-481C-4B8E-8BD5-0FE0FAFF8367}"/>
    <dgm:cxn modelId="{F935C035-E97E-4C4A-826C-FC2B2A55BF5B}" srcId="{24A54229-B67F-4354-AA0D-5591918F6EFE}" destId="{30C26E1D-4760-440F-BD07-87576A8E39EB}" srcOrd="0" destOrd="0" parTransId="{9B6EDC83-0EDF-499F-9E33-B1464711032E}" sibTransId="{9CD35E37-BDBE-4426-9538-C0CECE37E80A}"/>
    <dgm:cxn modelId="{8C29DE95-305B-45A0-8BD3-4EE784D9F015}" type="presOf" srcId="{39FC6FBD-CE60-47CF-8EBC-DB8799D8D3F5}" destId="{EAFEA33D-452D-4743-B1BC-3FEE3E83B6B3}" srcOrd="0" destOrd="5" presId="urn:microsoft.com/office/officeart/2005/8/layout/vList5"/>
    <dgm:cxn modelId="{C20B9E10-53A4-407A-ABF8-FBDEF4BBF069}" srcId="{BBDE6B2A-59FD-40BB-B91C-4B6E9EE0D623}" destId="{AAFFD683-54B7-4DCA-ACF3-516C892E7339}" srcOrd="3" destOrd="0" parTransId="{6F746F11-3928-4D0F-A107-0EFE2E4E4B54}" sibTransId="{35971A66-F680-454F-9F8B-075508E5168F}"/>
    <dgm:cxn modelId="{554F9A68-555B-47CE-83E8-5754FD9386EA}" type="presParOf" srcId="{527181E2-5FA1-43EE-8C89-2E494BA85C4C}" destId="{BE64014D-10D9-4F37-88C4-F8310E3E4B0A}" srcOrd="0" destOrd="0" presId="urn:microsoft.com/office/officeart/2005/8/layout/vList5"/>
    <dgm:cxn modelId="{A1E7F542-798A-477A-9830-BD0767378C13}" type="presParOf" srcId="{BE64014D-10D9-4F37-88C4-F8310E3E4B0A}" destId="{6E00B7E0-E6B7-44DA-9114-AE575DB7141A}" srcOrd="0" destOrd="0" presId="urn:microsoft.com/office/officeart/2005/8/layout/vList5"/>
    <dgm:cxn modelId="{58FA1668-C6AC-4E99-A14E-E6516421C87D}" type="presParOf" srcId="{BE64014D-10D9-4F37-88C4-F8310E3E4B0A}" destId="{9276AF81-1F60-4A73-9BF0-3381B0A0FE24}" srcOrd="1" destOrd="0" presId="urn:microsoft.com/office/officeart/2005/8/layout/vList5"/>
    <dgm:cxn modelId="{A6F8708F-3631-40EC-9777-8FB2D194F306}" type="presParOf" srcId="{527181E2-5FA1-43EE-8C89-2E494BA85C4C}" destId="{36FDEEEC-34A8-40E9-9C15-5CAE66EF78EE}" srcOrd="1" destOrd="0" presId="urn:microsoft.com/office/officeart/2005/8/layout/vList5"/>
    <dgm:cxn modelId="{50D68441-2776-4AA5-B729-4480760A791D}" type="presParOf" srcId="{527181E2-5FA1-43EE-8C89-2E494BA85C4C}" destId="{5887EC64-0226-44D2-9753-D63158C767F0}" srcOrd="2" destOrd="0" presId="urn:microsoft.com/office/officeart/2005/8/layout/vList5"/>
    <dgm:cxn modelId="{80599EC4-1848-448C-8E21-657AD4B66FF5}" type="presParOf" srcId="{5887EC64-0226-44D2-9753-D63158C767F0}" destId="{91C22D70-C081-4AD3-9FA4-0C4A79D7049F}" srcOrd="0" destOrd="0" presId="urn:microsoft.com/office/officeart/2005/8/layout/vList5"/>
    <dgm:cxn modelId="{FE44D329-84CA-421E-90EE-3CD13F09F737}" type="presParOf" srcId="{5887EC64-0226-44D2-9753-D63158C767F0}" destId="{EAFEA33D-452D-4743-B1BC-3FEE3E83B6B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BC8B3-E3E4-4FF2-B1E2-DCDB2C0AF079}">
      <dsp:nvSpPr>
        <dsp:cNvPr id="0" name=""/>
        <dsp:cNvSpPr/>
      </dsp:nvSpPr>
      <dsp:spPr>
        <a:xfrm>
          <a:off x="-6185785" y="-946641"/>
          <a:ext cx="7365614" cy="7365614"/>
        </a:xfrm>
        <a:prstGeom prst="blockArc">
          <a:avLst>
            <a:gd name="adj1" fmla="val 18900000"/>
            <a:gd name="adj2" fmla="val 2700000"/>
            <a:gd name="adj3" fmla="val 293"/>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3F7F137-FE35-4D56-B2D7-B30A634208A6}">
      <dsp:nvSpPr>
        <dsp:cNvPr id="0" name=""/>
        <dsp:cNvSpPr/>
      </dsp:nvSpPr>
      <dsp:spPr>
        <a:xfrm>
          <a:off x="295438" y="569888"/>
          <a:ext cx="7292922" cy="109446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68733" tIns="106680" rIns="106680" bIns="106680" numCol="1" spcCol="1270" anchor="ctr" anchorCtr="0">
          <a:noAutofit/>
        </a:bodyPr>
        <a:lstStyle/>
        <a:p>
          <a:pPr lvl="0" algn="r" defTabSz="1866900" rtl="1">
            <a:lnSpc>
              <a:spcPct val="90000"/>
            </a:lnSpc>
            <a:spcBef>
              <a:spcPct val="0"/>
            </a:spcBef>
            <a:spcAft>
              <a:spcPct val="35000"/>
            </a:spcAft>
          </a:pPr>
          <a:r>
            <a:rPr lang="fa-IR" sz="4200" b="1" kern="1200" dirty="0" smtClean="0">
              <a:cs typeface="Lotus" panose="00000400000000000000" pitchFamily="2" charset="-78"/>
            </a:rPr>
            <a:t>       </a:t>
          </a:r>
          <a:r>
            <a:rPr lang="fa-IR" sz="4200" b="1" kern="1200" dirty="0" smtClean="0">
              <a:cs typeface="Lotus" panose="00000400000000000000" pitchFamily="2" charset="-78"/>
            </a:rPr>
            <a:t>   </a:t>
          </a:r>
          <a:r>
            <a:rPr lang="fa-IR" sz="4200" b="1" kern="1200" dirty="0" smtClean="0">
              <a:cs typeface="Lotus" panose="00000400000000000000" pitchFamily="2" charset="-78"/>
            </a:rPr>
            <a:t>سرفه</a:t>
          </a:r>
          <a:endParaRPr lang="fa-IR" sz="4200" b="1" kern="1200" dirty="0">
            <a:cs typeface="Lotus" panose="00000400000000000000" pitchFamily="2" charset="-78"/>
          </a:endParaRPr>
        </a:p>
      </dsp:txBody>
      <dsp:txXfrm>
        <a:off x="295438" y="569888"/>
        <a:ext cx="7292922" cy="1094466"/>
      </dsp:txXfrm>
    </dsp:sp>
    <dsp:sp modelId="{0F9053D4-37D7-4450-82A1-EC83E00B8332}">
      <dsp:nvSpPr>
        <dsp:cNvPr id="0" name=""/>
        <dsp:cNvSpPr/>
      </dsp:nvSpPr>
      <dsp:spPr>
        <a:xfrm>
          <a:off x="6740804" y="378548"/>
          <a:ext cx="1368083" cy="1368083"/>
        </a:xfrm>
        <a:prstGeom prst="ellipse">
          <a:avLst/>
        </a:prstGeom>
        <a:solidFill>
          <a:schemeClr val="dk1"/>
        </a:solidFill>
        <a:ln w="12700" cap="flat" cmpd="sng" algn="ctr">
          <a:solidFill>
            <a:schemeClr val="dk1">
              <a:shade val="50000"/>
            </a:schemeClr>
          </a:solidFill>
          <a:prstDash val="solid"/>
          <a:miter lim="800000"/>
        </a:ln>
        <a:effectLst/>
        <a:scene3d>
          <a:camera prst="orthographicFront">
            <a:rot lat="0" lon="0" rev="0"/>
          </a:camera>
          <a:lightRig rig="contrasting" dir="t">
            <a:rot lat="0" lon="0" rev="1200000"/>
          </a:lightRig>
        </a:scene3d>
        <a:sp3d z="300000"/>
      </dsp:spPr>
      <dsp:style>
        <a:lnRef idx="2">
          <a:schemeClr val="dk1">
            <a:shade val="50000"/>
          </a:schemeClr>
        </a:lnRef>
        <a:fillRef idx="1">
          <a:schemeClr val="dk1"/>
        </a:fillRef>
        <a:effectRef idx="0">
          <a:schemeClr val="dk1"/>
        </a:effectRef>
        <a:fontRef idx="minor">
          <a:schemeClr val="lt1"/>
        </a:fontRef>
      </dsp:style>
    </dsp:sp>
    <dsp:sp modelId="{EA2E110A-EFC7-444B-AF77-3BFC269615DD}">
      <dsp:nvSpPr>
        <dsp:cNvPr id="0" name=""/>
        <dsp:cNvSpPr/>
      </dsp:nvSpPr>
      <dsp:spPr>
        <a:xfrm>
          <a:off x="82178" y="2104604"/>
          <a:ext cx="6895083" cy="109446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68733" tIns="106680" rIns="106680" bIns="106680" numCol="1" spcCol="1270" anchor="ctr" anchorCtr="0">
          <a:noAutofit/>
        </a:bodyPr>
        <a:lstStyle/>
        <a:p>
          <a:pPr lvl="0" algn="r" defTabSz="1866900" rtl="1">
            <a:lnSpc>
              <a:spcPct val="90000"/>
            </a:lnSpc>
            <a:spcBef>
              <a:spcPct val="0"/>
            </a:spcBef>
            <a:spcAft>
              <a:spcPct val="35000"/>
            </a:spcAft>
          </a:pPr>
          <a:r>
            <a:rPr lang="fa-IR" sz="4200" b="1" kern="1200" dirty="0" smtClean="0">
              <a:cs typeface="Lotus" panose="00000400000000000000" pitchFamily="2" charset="-78"/>
            </a:rPr>
            <a:t>       </a:t>
          </a:r>
          <a:r>
            <a:rPr lang="fa-IR" sz="4200" b="1" kern="1200" dirty="0" smtClean="0">
              <a:cs typeface="Lotus" panose="00000400000000000000" pitchFamily="2" charset="-78"/>
            </a:rPr>
            <a:t>  </a:t>
          </a:r>
          <a:r>
            <a:rPr lang="fa-IR" sz="4200" b="1" kern="1200" dirty="0" smtClean="0">
              <a:cs typeface="Lotus" panose="00000400000000000000" pitchFamily="2" charset="-78"/>
            </a:rPr>
            <a:t>تنگی نفس</a:t>
          </a:r>
          <a:endParaRPr lang="fa-IR" sz="4200" b="1" kern="1200" dirty="0">
            <a:cs typeface="Lotus" panose="00000400000000000000" pitchFamily="2" charset="-78"/>
          </a:endParaRPr>
        </a:p>
      </dsp:txBody>
      <dsp:txXfrm>
        <a:off x="82178" y="2104604"/>
        <a:ext cx="6895083" cy="1094466"/>
      </dsp:txXfrm>
    </dsp:sp>
    <dsp:sp modelId="{05375189-346F-4B79-8F66-6818A41CA720}">
      <dsp:nvSpPr>
        <dsp:cNvPr id="0" name=""/>
        <dsp:cNvSpPr/>
      </dsp:nvSpPr>
      <dsp:spPr>
        <a:xfrm rot="11295257">
          <a:off x="6707635" y="2025296"/>
          <a:ext cx="1434421" cy="1312511"/>
        </a:xfrm>
        <a:prstGeom prst="ellipse">
          <a:avLst/>
        </a:prstGeom>
        <a:solidFill>
          <a:schemeClr val="dk1"/>
        </a:solidFill>
        <a:ln w="12700" cap="flat" cmpd="sng" algn="ctr">
          <a:solidFill>
            <a:schemeClr val="dk1">
              <a:shade val="50000"/>
            </a:schemeClr>
          </a:solidFill>
          <a:prstDash val="solid"/>
          <a:miter lim="800000"/>
        </a:ln>
        <a:effectLst/>
        <a:scene3d>
          <a:camera prst="orthographicFront">
            <a:rot lat="0" lon="0" rev="0"/>
          </a:camera>
          <a:lightRig rig="contrasting" dir="t">
            <a:rot lat="0" lon="0" rev="1200000"/>
          </a:lightRig>
        </a:scene3d>
        <a:sp3d z="300000"/>
      </dsp:spPr>
      <dsp:style>
        <a:lnRef idx="2">
          <a:schemeClr val="dk1">
            <a:shade val="50000"/>
          </a:schemeClr>
        </a:lnRef>
        <a:fillRef idx="1">
          <a:schemeClr val="dk1"/>
        </a:fillRef>
        <a:effectRef idx="0">
          <a:schemeClr val="dk1"/>
        </a:effectRef>
        <a:fontRef idx="minor">
          <a:schemeClr val="lt1"/>
        </a:fontRef>
      </dsp:style>
    </dsp:sp>
    <dsp:sp modelId="{77A081C2-F271-4806-B80E-2DDF98101DF9}">
      <dsp:nvSpPr>
        <dsp:cNvPr id="0" name=""/>
        <dsp:cNvSpPr/>
      </dsp:nvSpPr>
      <dsp:spPr>
        <a:xfrm>
          <a:off x="602032" y="3816568"/>
          <a:ext cx="7088282" cy="109446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68733" tIns="106680" rIns="106680" bIns="106680" numCol="1" spcCol="1270" anchor="ctr" anchorCtr="0">
          <a:noAutofit/>
        </a:bodyPr>
        <a:lstStyle/>
        <a:p>
          <a:pPr lvl="0" algn="r" defTabSz="1866900" rtl="1">
            <a:lnSpc>
              <a:spcPct val="90000"/>
            </a:lnSpc>
            <a:spcBef>
              <a:spcPct val="0"/>
            </a:spcBef>
            <a:spcAft>
              <a:spcPct val="35000"/>
            </a:spcAft>
          </a:pPr>
          <a:r>
            <a:rPr lang="fa-IR" sz="4200" b="1" kern="1200" dirty="0" smtClean="0">
              <a:cs typeface="Lotus" panose="00000400000000000000" pitchFamily="2" charset="-78"/>
            </a:rPr>
            <a:t>       </a:t>
          </a:r>
          <a:r>
            <a:rPr lang="fa-IR" sz="4200" b="1" kern="1200" dirty="0" smtClean="0">
              <a:cs typeface="Lotus" panose="00000400000000000000" pitchFamily="2" charset="-78"/>
            </a:rPr>
            <a:t>   خس </a:t>
          </a:r>
          <a:r>
            <a:rPr lang="fa-IR" sz="4200" b="1" kern="1200" dirty="0" smtClean="0">
              <a:cs typeface="Lotus" panose="00000400000000000000" pitchFamily="2" charset="-78"/>
            </a:rPr>
            <a:t>خس       </a:t>
          </a:r>
          <a:endParaRPr lang="fa-IR" sz="4200" b="1" kern="1200" dirty="0">
            <a:cs typeface="Lotus" panose="00000400000000000000" pitchFamily="2" charset="-78"/>
          </a:endParaRPr>
        </a:p>
      </dsp:txBody>
      <dsp:txXfrm>
        <a:off x="602032" y="3816568"/>
        <a:ext cx="7088282" cy="1094466"/>
      </dsp:txXfrm>
    </dsp:sp>
    <dsp:sp modelId="{5101A0E8-5A07-41D5-B88C-93AFCDB374B7}">
      <dsp:nvSpPr>
        <dsp:cNvPr id="0" name=""/>
        <dsp:cNvSpPr/>
      </dsp:nvSpPr>
      <dsp:spPr>
        <a:xfrm>
          <a:off x="6759917" y="3595349"/>
          <a:ext cx="1368083" cy="1368083"/>
        </a:xfrm>
        <a:prstGeom prst="ellipse">
          <a:avLst/>
        </a:prstGeom>
        <a:solidFill>
          <a:schemeClr val="dk1"/>
        </a:solidFill>
        <a:ln w="19050" cap="flat" cmpd="sng" algn="ctr">
          <a:solidFill>
            <a:schemeClr val="lt1"/>
          </a:solidFill>
          <a:prstDash val="solid"/>
          <a:miter lim="800000"/>
        </a:ln>
        <a:effectLst/>
        <a:scene3d>
          <a:camera prst="orthographicFront">
            <a:rot lat="0" lon="0" rev="0"/>
          </a:camera>
          <a:lightRig rig="contrasting" dir="t">
            <a:rot lat="0" lon="0" rev="1200000"/>
          </a:lightRig>
        </a:scene3d>
        <a:sp3d z="300000"/>
      </dsp:spPr>
      <dsp:style>
        <a:lnRef idx="3">
          <a:schemeClr val="lt1"/>
        </a:lnRef>
        <a:fillRef idx="1">
          <a:schemeClr val="dk1"/>
        </a:fillRef>
        <a:effectRef idx="1">
          <a:schemeClr val="dk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BB6A0-FBA2-49D6-8728-1FCE6BBAFB62}">
      <dsp:nvSpPr>
        <dsp:cNvPr id="0" name=""/>
        <dsp:cNvSpPr/>
      </dsp:nvSpPr>
      <dsp:spPr>
        <a:xfrm>
          <a:off x="832317" y="0"/>
          <a:ext cx="2312884" cy="1328270"/>
        </a:xfrm>
        <a:prstGeom prst="leftRightRibb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E58AF1B-9D86-4AF2-AA35-858D06334A0E}">
      <dsp:nvSpPr>
        <dsp:cNvPr id="0" name=""/>
        <dsp:cNvSpPr/>
      </dsp:nvSpPr>
      <dsp:spPr>
        <a:xfrm>
          <a:off x="383710" y="502882"/>
          <a:ext cx="1095823" cy="650852"/>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1120" rIns="0" bIns="76200" numCol="1" spcCol="1270" anchor="ctr" anchorCtr="0">
          <a:noAutofit/>
        </a:bodyPr>
        <a:lstStyle/>
        <a:p>
          <a:pPr lvl="0" algn="ctr" defTabSz="889000" rtl="1">
            <a:lnSpc>
              <a:spcPct val="90000"/>
            </a:lnSpc>
            <a:spcBef>
              <a:spcPct val="0"/>
            </a:spcBef>
            <a:spcAft>
              <a:spcPct val="35000"/>
            </a:spcAft>
          </a:pPr>
          <a:endParaRPr lang="fa-IR" sz="2000" b="1" kern="1200" dirty="0">
            <a:cs typeface="Lotus" panose="00000400000000000000" pitchFamily="2" charset="-78"/>
          </a:endParaRPr>
        </a:p>
      </dsp:txBody>
      <dsp:txXfrm>
        <a:off x="383710" y="502882"/>
        <a:ext cx="1095823" cy="650852"/>
      </dsp:txXfrm>
    </dsp:sp>
    <dsp:sp modelId="{7D4F17E2-F7D0-4E5B-A4C9-70107B65FD59}">
      <dsp:nvSpPr>
        <dsp:cNvPr id="0" name=""/>
        <dsp:cNvSpPr/>
      </dsp:nvSpPr>
      <dsp:spPr>
        <a:xfrm>
          <a:off x="1649232" y="786238"/>
          <a:ext cx="1287733" cy="509188"/>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1120" rIns="0" bIns="76200" numCol="1" spcCol="1270" anchor="ctr" anchorCtr="0">
          <a:noAutofit/>
        </a:bodyPr>
        <a:lstStyle/>
        <a:p>
          <a:pPr lvl="0" algn="ctr" defTabSz="889000" rtl="1">
            <a:lnSpc>
              <a:spcPct val="90000"/>
            </a:lnSpc>
            <a:spcBef>
              <a:spcPct val="0"/>
            </a:spcBef>
            <a:spcAft>
              <a:spcPct val="35000"/>
            </a:spcAft>
          </a:pPr>
          <a:endParaRPr lang="fa-IR" sz="2000" b="1" kern="1200" dirty="0">
            <a:cs typeface="Lotus" panose="00000400000000000000" pitchFamily="2" charset="-78"/>
          </a:endParaRPr>
        </a:p>
      </dsp:txBody>
      <dsp:txXfrm>
        <a:off x="1649232" y="786238"/>
        <a:ext cx="1287733" cy="509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6AF81-1F60-4A73-9BF0-3381B0A0FE24}">
      <dsp:nvSpPr>
        <dsp:cNvPr id="0" name=""/>
        <dsp:cNvSpPr/>
      </dsp:nvSpPr>
      <dsp:spPr>
        <a:xfrm rot="5400000">
          <a:off x="2205682" y="-2205682"/>
          <a:ext cx="2489298" cy="6900664"/>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کاربرد: تسکین علائم آسم بیماری‌های تنفسی. در موارد اورژانسی هر ۳۰ دقیقه سه پاف (حداکثر تا ۴ ساعت) بعد از فروکش کردن علائم هر دو ساعت</a:t>
          </a:r>
          <a:endParaRPr lang="fa-IR"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مکانیسم عمل: شل کردن عضلات مجاری تنفس ریه برای آسانی تنفس و کمک به سرفه</a:t>
          </a:r>
          <a:endParaRPr lang="en-US"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عوارض: احساس لرزش ،ضربان قلب سریع بدون درد قفسه سینه، سردرد ،گرفتگی عضلات</a:t>
          </a:r>
          <a:endParaRPr lang="fa-IR" sz="1800" b="1" kern="1200" dirty="0">
            <a:cs typeface="Lotus" panose="00000400000000000000" pitchFamily="2" charset="-78"/>
          </a:endParaRPr>
        </a:p>
      </dsp:txBody>
      <dsp:txXfrm rot="-5400000">
        <a:off x="-1" y="121519"/>
        <a:ext cx="6779146" cy="2246262"/>
      </dsp:txXfrm>
    </dsp:sp>
    <dsp:sp modelId="{6E00B7E0-E6B7-44DA-9114-AE575DB7141A}">
      <dsp:nvSpPr>
        <dsp:cNvPr id="0" name=""/>
        <dsp:cNvSpPr/>
      </dsp:nvSpPr>
      <dsp:spPr>
        <a:xfrm>
          <a:off x="6906266" y="620989"/>
          <a:ext cx="1926583" cy="92091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rtl="1">
            <a:lnSpc>
              <a:spcPct val="90000"/>
            </a:lnSpc>
            <a:spcBef>
              <a:spcPct val="0"/>
            </a:spcBef>
            <a:spcAft>
              <a:spcPct val="35000"/>
            </a:spcAft>
          </a:pPr>
          <a:r>
            <a:rPr lang="ar-SA" sz="2800" b="1" kern="1200" dirty="0" smtClean="0">
              <a:cs typeface="Lotus" panose="00000400000000000000" pitchFamily="2" charset="-78"/>
            </a:rPr>
            <a:t>اسپری سالبوتامول:</a:t>
          </a:r>
          <a:endParaRPr lang="fa-IR" sz="2800" b="1" kern="1200" dirty="0">
            <a:cs typeface="Lotus" panose="00000400000000000000" pitchFamily="2" charset="-78"/>
          </a:endParaRPr>
        </a:p>
      </dsp:txBody>
      <dsp:txXfrm>
        <a:off x="6951221" y="665944"/>
        <a:ext cx="1836673" cy="831007"/>
      </dsp:txXfrm>
    </dsp:sp>
    <dsp:sp modelId="{EAFEA33D-452D-4743-B1BC-3FEE3E83B6B3}">
      <dsp:nvSpPr>
        <dsp:cNvPr id="0" name=""/>
        <dsp:cNvSpPr/>
      </dsp:nvSpPr>
      <dsp:spPr>
        <a:xfrm rot="5400000">
          <a:off x="2018791" y="720946"/>
          <a:ext cx="3042498" cy="7080081"/>
        </a:xfrm>
        <a:prstGeom prst="round2Same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r" defTabSz="222250" rtl="1">
            <a:lnSpc>
              <a:spcPct val="90000"/>
            </a:lnSpc>
            <a:spcBef>
              <a:spcPct val="0"/>
            </a:spcBef>
            <a:spcAft>
              <a:spcPct val="15000"/>
            </a:spcAft>
            <a:buChar char="••"/>
          </a:pPr>
          <a:endParaRPr lang="fa-IR" sz="500" kern="1200" dirty="0"/>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کاربرد: رفع علامتی آسم نایژه‌ای ،آسم نایژه‌ای مزمن</a:t>
          </a:r>
          <a:endParaRPr lang="en-US"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شکل دارویی: آمپول ۲۵۰ میلی‌گرم در ۱۰ میلی لیتر میلی لیتر</a:t>
          </a:r>
          <a:endParaRPr lang="en-US"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در موارد اورژانسی</a:t>
          </a:r>
          <a:r>
            <a:rPr lang="en-US" sz="1800" b="1" kern="1200" dirty="0" smtClean="0">
              <a:cs typeface="Lotus" panose="00000400000000000000" pitchFamily="2" charset="-78"/>
            </a:rPr>
            <a:t>Iv</a:t>
          </a:r>
          <a:r>
            <a:rPr lang="ar-SA" sz="1800" b="1" kern="1200" dirty="0" smtClean="0">
              <a:cs typeface="Lotus" panose="00000400000000000000" pitchFamily="2" charset="-78"/>
            </a:rPr>
            <a:t> بعد از ساعت اول</a:t>
          </a:r>
          <a:endParaRPr lang="en-US"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مکانیسم عمل: با انسداد گیرنده آدنوزین در نایژه‌ها باعث شل شدن عضلات صاف می‌شود با تاثیر روی بصل النخاع از خستگی دیافراگم جلوگیری ممی‌کند عوارض: تحریک پذیری و بی‌قراری،سردرد،بی‌خوابی،سرگیجه،تپش قلب،کاهش فشار خون،کهیر،تاکی پنه</a:t>
          </a:r>
          <a:endParaRPr lang="en-US"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endParaRPr lang="fa-IR" sz="1800" kern="1200" dirty="0">
            <a:cs typeface="Lotus" panose="00000400000000000000" pitchFamily="2" charset="-78"/>
          </a:endParaRPr>
        </a:p>
      </dsp:txBody>
      <dsp:txXfrm rot="-5400000">
        <a:off x="0" y="2888261"/>
        <a:ext cx="6931558" cy="2745452"/>
      </dsp:txXfrm>
    </dsp:sp>
    <dsp:sp modelId="{91C22D70-C081-4AD3-9FA4-0C4A79D7049F}">
      <dsp:nvSpPr>
        <dsp:cNvPr id="0" name=""/>
        <dsp:cNvSpPr/>
      </dsp:nvSpPr>
      <dsp:spPr>
        <a:xfrm>
          <a:off x="6949665" y="3943038"/>
          <a:ext cx="1748409" cy="711616"/>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59055" rIns="118110" bIns="59055" numCol="1" spcCol="1270" anchor="ctr" anchorCtr="0">
          <a:noAutofit/>
        </a:bodyPr>
        <a:lstStyle/>
        <a:p>
          <a:pPr lvl="0" algn="ctr" defTabSz="1377950" rtl="1">
            <a:lnSpc>
              <a:spcPct val="90000"/>
            </a:lnSpc>
            <a:spcBef>
              <a:spcPct val="0"/>
            </a:spcBef>
            <a:spcAft>
              <a:spcPct val="35000"/>
            </a:spcAft>
          </a:pPr>
          <a:r>
            <a:rPr lang="ar-SA" sz="3100" kern="1200" dirty="0" smtClean="0"/>
            <a:t>آمینو </a:t>
          </a:r>
          <a:r>
            <a:rPr lang="ar-SA" sz="3100" kern="1200" smtClean="0"/>
            <a:t>فیلین:</a:t>
          </a:r>
          <a:endParaRPr lang="fa-IR" sz="3100" kern="1200" dirty="0"/>
        </a:p>
      </dsp:txBody>
      <dsp:txXfrm>
        <a:off x="6984403" y="3977776"/>
        <a:ext cx="1678933" cy="642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6AF81-1F60-4A73-9BF0-3381B0A0FE24}">
      <dsp:nvSpPr>
        <dsp:cNvPr id="0" name=""/>
        <dsp:cNvSpPr/>
      </dsp:nvSpPr>
      <dsp:spPr>
        <a:xfrm rot="5400000">
          <a:off x="3269560" y="-3269201"/>
          <a:ext cx="3290862" cy="9829265"/>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کاربرد: درمان حالت‌های التهابی و آلرژیک</a:t>
          </a:r>
          <a:endParaRPr lang="fa-IR"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شکل دارویی:امپول </a:t>
          </a:r>
          <a:r>
            <a:rPr lang="en-US" sz="1800" b="1" kern="1200" dirty="0" smtClean="0">
              <a:cs typeface="Lotus" panose="00000400000000000000" pitchFamily="2" charset="-78"/>
            </a:rPr>
            <a:t>mg/ml</a:t>
          </a:r>
          <a:r>
            <a:rPr lang="ar-SA" sz="1800" b="1" kern="1200" dirty="0" smtClean="0">
              <a:cs typeface="Lotus" panose="00000400000000000000" pitchFamily="2" charset="-78"/>
            </a:rPr>
            <a:t>4,10 </a:t>
          </a:r>
          <a:endParaRPr lang="en-US"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قرص 0.5 ، 0.75 ، 1 ، 1.5 ، 2 ، 4 ، 6 میلی گرم</a:t>
          </a:r>
          <a:endParaRPr lang="en-US"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مکانیسم عمل: از آزاد شدن موادی که باعث التهاب در بدن می‌شود جلوگیری می‌کند. </a:t>
          </a:r>
          <a:endParaRPr lang="en-US"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عوارض: افزایش فشار خون و قند خون،نازک شدن پوست،پوکی استخوان</a:t>
          </a:r>
          <a:endParaRPr lang="en-US"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چون داروهای کورتیکواستروئیدی موجب کاهش سطح ایمنی بدن به ویژه در دوزهای بالا مصرف دراز مدت می‌شوند عوارض بسیاری به همراه دارند.</a:t>
          </a:r>
          <a:endParaRPr lang="en-US" sz="1800" b="1" kern="1200" dirty="0">
            <a:cs typeface="Lotus" panose="00000400000000000000" pitchFamily="2" charset="-78"/>
          </a:endParaRPr>
        </a:p>
      </dsp:txBody>
      <dsp:txXfrm rot="-5400000">
        <a:off x="359" y="160647"/>
        <a:ext cx="9668618" cy="2969568"/>
      </dsp:txXfrm>
    </dsp:sp>
    <dsp:sp modelId="{6E00B7E0-E6B7-44DA-9114-AE575DB7141A}">
      <dsp:nvSpPr>
        <dsp:cNvPr id="0" name=""/>
        <dsp:cNvSpPr/>
      </dsp:nvSpPr>
      <dsp:spPr>
        <a:xfrm>
          <a:off x="9837285" y="1019032"/>
          <a:ext cx="2197830" cy="1080564"/>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b="1" kern="1200" dirty="0" smtClean="0">
              <a:cs typeface="Lotus" panose="00000400000000000000" pitchFamily="2" charset="-78"/>
            </a:rPr>
            <a:t>3 ) </a:t>
          </a:r>
          <a:r>
            <a:rPr lang="ar-SA" sz="2400" kern="1200" dirty="0" smtClean="0"/>
            <a:t>دگزامتازون</a:t>
          </a:r>
          <a:r>
            <a:rPr lang="fa-IR" sz="2400" kern="1200" smtClean="0"/>
            <a:t> </a:t>
          </a:r>
          <a:r>
            <a:rPr lang="en-US" sz="2400" kern="1200" smtClean="0"/>
            <a:t> </a:t>
          </a:r>
          <a:r>
            <a:rPr lang="en-US" sz="2400" kern="1200" dirty="0" smtClean="0"/>
            <a:t>:</a:t>
          </a:r>
          <a:endParaRPr lang="fa-IR" sz="2400" b="1" kern="1200" dirty="0">
            <a:cs typeface="Lotus" panose="00000400000000000000" pitchFamily="2" charset="-78"/>
          </a:endParaRPr>
        </a:p>
      </dsp:txBody>
      <dsp:txXfrm>
        <a:off x="9890034" y="1071781"/>
        <a:ext cx="2092332" cy="975066"/>
      </dsp:txXfrm>
    </dsp:sp>
    <dsp:sp modelId="{EAFEA33D-452D-4743-B1BC-3FEE3E83B6B3}">
      <dsp:nvSpPr>
        <dsp:cNvPr id="0" name=""/>
        <dsp:cNvSpPr/>
      </dsp:nvSpPr>
      <dsp:spPr>
        <a:xfrm rot="5400000">
          <a:off x="3605999" y="-163565"/>
          <a:ext cx="1936588" cy="9148191"/>
        </a:xfrm>
        <a:prstGeom prst="round2Same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endParaRPr lang="fa-IR" sz="2000" b="1" kern="1200" dirty="0"/>
        </a:p>
        <a:p>
          <a:pPr marL="171450" lvl="1" indent="-171450" algn="r" defTabSz="800100" rtl="1">
            <a:lnSpc>
              <a:spcPct val="90000"/>
            </a:lnSpc>
            <a:spcBef>
              <a:spcPct val="0"/>
            </a:spcBef>
            <a:spcAft>
              <a:spcPct val="15000"/>
            </a:spcAft>
            <a:buChar char="••"/>
          </a:pPr>
          <a:r>
            <a:rPr lang="ar-SA" sz="1800" b="1" kern="1200" dirty="0" smtClean="0">
              <a:cs typeface="2  Lotus" panose="00000400000000000000" pitchFamily="2" charset="-78"/>
            </a:rPr>
            <a:t>کاربرد: درمان اسیدوز تنفسی و متابولیک</a:t>
          </a:r>
          <a:endParaRPr lang="en-US" sz="1800" b="1" kern="1200" dirty="0">
            <a:cs typeface="2  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2  Lotus" panose="00000400000000000000" pitchFamily="2" charset="-78"/>
            </a:rPr>
            <a:t>شکل دارویی: آمپول 8.4% که فقط به صورت انفوزیون وریدی استفاده می‌شود</a:t>
          </a:r>
          <a:endParaRPr lang="en-US" sz="1800" b="1" kern="1200" dirty="0">
            <a:cs typeface="2  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2  Lotus" panose="00000400000000000000" pitchFamily="2" charset="-78"/>
            </a:rPr>
            <a:t>مکانیسم عمل: با آزاد کردن یون بی‌کربنات سبب قلیایی شدن سیستمیک می‌شود</a:t>
          </a:r>
          <a:endParaRPr lang="en-US" sz="1800" b="1" kern="1200" dirty="0">
            <a:cs typeface="2  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2  Lotus" panose="00000400000000000000" pitchFamily="2" charset="-78"/>
            </a:rPr>
            <a:t>عوارض: تغییر سطح هوشیاری،گیجی،لرزش،آلکالوز</a:t>
          </a:r>
          <a:endParaRPr lang="en-US" sz="1800" b="1" kern="1200" dirty="0">
            <a:cs typeface="2  Lotus" panose="00000400000000000000" pitchFamily="2" charset="-78"/>
          </a:endParaRPr>
        </a:p>
        <a:p>
          <a:pPr marL="228600" lvl="1" indent="-228600" algn="r" defTabSz="889000" rtl="1">
            <a:lnSpc>
              <a:spcPct val="90000"/>
            </a:lnSpc>
            <a:spcBef>
              <a:spcPct val="0"/>
            </a:spcBef>
            <a:spcAft>
              <a:spcPct val="15000"/>
            </a:spcAft>
            <a:buChar char="••"/>
          </a:pPr>
          <a:endParaRPr lang="fa-IR" sz="2000" b="1" kern="1200" dirty="0">
            <a:cs typeface="Lotus" panose="00000400000000000000" pitchFamily="2" charset="-78"/>
          </a:endParaRPr>
        </a:p>
      </dsp:txBody>
      <dsp:txXfrm rot="-5400000">
        <a:off x="198" y="3536772"/>
        <a:ext cx="9053655" cy="1747516"/>
      </dsp:txXfrm>
    </dsp:sp>
    <dsp:sp modelId="{91C22D70-C081-4AD3-9FA4-0C4A79D7049F}">
      <dsp:nvSpPr>
        <dsp:cNvPr id="0" name=""/>
        <dsp:cNvSpPr/>
      </dsp:nvSpPr>
      <dsp:spPr>
        <a:xfrm>
          <a:off x="9149879" y="4282490"/>
          <a:ext cx="2885236" cy="813934"/>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b="1" kern="1200" dirty="0" smtClean="0"/>
            <a:t>4 ) </a:t>
          </a:r>
          <a:r>
            <a:rPr lang="ar-SA" sz="2000" b="1" kern="1200" dirty="0" smtClean="0"/>
            <a:t>بی کربنات سدیم</a:t>
          </a:r>
          <a:r>
            <a:rPr lang="fa-IR" sz="2000" b="1" kern="1200" dirty="0" smtClean="0"/>
            <a:t> : </a:t>
          </a:r>
          <a:endParaRPr lang="fa-IR" sz="2000" b="1" kern="1200" dirty="0"/>
        </a:p>
      </dsp:txBody>
      <dsp:txXfrm>
        <a:off x="9189612" y="4322223"/>
        <a:ext cx="2805770" cy="7344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6AF81-1F60-4A73-9BF0-3381B0A0FE24}">
      <dsp:nvSpPr>
        <dsp:cNvPr id="0" name=""/>
        <dsp:cNvSpPr/>
      </dsp:nvSpPr>
      <dsp:spPr>
        <a:xfrm rot="5400000">
          <a:off x="2727450" y="-2727450"/>
          <a:ext cx="3090924" cy="8545825"/>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smtClean="0">
              <a:cs typeface="Lotus" panose="00000400000000000000" pitchFamily="2" charset="-78"/>
            </a:rPr>
            <a:t>کاربرد: گشاد کننده برونش</a:t>
          </a:r>
          <a:endParaRPr lang="fa-IR" sz="2000" b="1" kern="1200" dirty="0">
            <a:cs typeface="Lotus" panose="00000400000000000000" pitchFamily="2" charset="-78"/>
          </a:endParaRPr>
        </a:p>
        <a:p>
          <a:pPr marL="228600" lvl="1" indent="-228600" algn="r" defTabSz="889000" rtl="1">
            <a:lnSpc>
              <a:spcPct val="90000"/>
            </a:lnSpc>
            <a:spcBef>
              <a:spcPct val="0"/>
            </a:spcBef>
            <a:spcAft>
              <a:spcPct val="15000"/>
            </a:spcAft>
            <a:buChar char="••"/>
          </a:pPr>
          <a:r>
            <a:rPr lang="ar-SA" sz="2000" b="1" kern="1200" dirty="0" smtClean="0">
              <a:cs typeface="Lotus" panose="00000400000000000000" pitchFamily="2" charset="-78"/>
            </a:rPr>
            <a:t>شکل دارویی: اسپری 1.45 میکروگرم (دوبار در روز)</a:t>
          </a:r>
          <a:endParaRPr lang="en-US" sz="2000" b="1" kern="1200" dirty="0">
            <a:cs typeface="Lotus" panose="00000400000000000000" pitchFamily="2" charset="-78"/>
          </a:endParaRPr>
        </a:p>
        <a:p>
          <a:pPr marL="228600" lvl="1" indent="-228600" algn="r" defTabSz="889000" rtl="1">
            <a:lnSpc>
              <a:spcPct val="90000"/>
            </a:lnSpc>
            <a:spcBef>
              <a:spcPct val="0"/>
            </a:spcBef>
            <a:spcAft>
              <a:spcPct val="15000"/>
            </a:spcAft>
            <a:buChar char="••"/>
          </a:pPr>
          <a:r>
            <a:rPr lang="ar-SA" sz="2000" b="1" kern="1200" dirty="0" smtClean="0">
              <a:cs typeface="Lotus" panose="00000400000000000000" pitchFamily="2" charset="-78"/>
            </a:rPr>
            <a:t>عوارض: سردرد،سرفه،گرفتگی صدا،ناراحتی معده</a:t>
          </a:r>
          <a:endParaRPr lang="en-US" sz="2000" b="1" kern="1200" dirty="0">
            <a:cs typeface="Lotus" panose="00000400000000000000" pitchFamily="2" charset="-78"/>
          </a:endParaRPr>
        </a:p>
      </dsp:txBody>
      <dsp:txXfrm rot="-5400000">
        <a:off x="0" y="150886"/>
        <a:ext cx="8394939" cy="2789152"/>
      </dsp:txXfrm>
    </dsp:sp>
    <dsp:sp modelId="{6E00B7E0-E6B7-44DA-9114-AE575DB7141A}">
      <dsp:nvSpPr>
        <dsp:cNvPr id="0" name=""/>
        <dsp:cNvSpPr/>
      </dsp:nvSpPr>
      <dsp:spPr>
        <a:xfrm>
          <a:off x="8548902" y="862737"/>
          <a:ext cx="3486213" cy="101491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b="1" kern="1200" dirty="0" smtClean="0">
              <a:cs typeface="Lotus" panose="00000400000000000000" pitchFamily="2" charset="-78"/>
            </a:rPr>
            <a:t>1 ) </a:t>
          </a:r>
          <a:r>
            <a:rPr lang="ar-SA" sz="2400" kern="1200" dirty="0" smtClean="0"/>
            <a:t>سالمترول</a:t>
          </a:r>
          <a:r>
            <a:rPr lang="fa-IR" sz="2400" kern="1200" dirty="0" smtClean="0"/>
            <a:t> </a:t>
          </a:r>
          <a:r>
            <a:rPr lang="en-US" sz="2400" kern="1200" dirty="0" smtClean="0"/>
            <a:t>:</a:t>
          </a:r>
          <a:endParaRPr lang="fa-IR" sz="2400" b="1" kern="1200" dirty="0">
            <a:cs typeface="Lotus" panose="00000400000000000000" pitchFamily="2" charset="-78"/>
          </a:endParaRPr>
        </a:p>
      </dsp:txBody>
      <dsp:txXfrm>
        <a:off x="8598446" y="912281"/>
        <a:ext cx="3387125" cy="915826"/>
      </dsp:txXfrm>
    </dsp:sp>
    <dsp:sp modelId="{EAFEA33D-452D-4743-B1BC-3FEE3E83B6B3}">
      <dsp:nvSpPr>
        <dsp:cNvPr id="0" name=""/>
        <dsp:cNvSpPr/>
      </dsp:nvSpPr>
      <dsp:spPr>
        <a:xfrm rot="5400000">
          <a:off x="3613604" y="-474887"/>
          <a:ext cx="2153209" cy="9380417"/>
        </a:xfrm>
        <a:prstGeom prst="round2SameRect">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endParaRPr lang="fa-IR" sz="2000" b="1" kern="1200" dirty="0"/>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کاربرد: کنترل و پیشگیری علائم آسم و آلرژی با جلوگیری از تنگ شدن مجاری تنفسی</a:t>
          </a:r>
          <a:endParaRPr lang="en-US"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شکل دارویی: قرص 5.10 میلی‌گرم</a:t>
          </a:r>
          <a:endParaRPr lang="en-US"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مکانیسم عمل: با مسدود کردن برخی مواد طبیعی که ممکن است باعث ایجاد یا تشدید آسم و آلرژی شود اثر خود رااعمال می‌کند</a:t>
          </a:r>
          <a:endParaRPr lang="en-US"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عوارض: بدن درد،تب،سردرد،خشکی یا درد گلو </a:t>
          </a:r>
          <a:endParaRPr lang="en-US" sz="1800" b="1" kern="1200" dirty="0">
            <a:cs typeface="Lotus" panose="00000400000000000000" pitchFamily="2" charset="-78"/>
          </a:endParaRPr>
        </a:p>
        <a:p>
          <a:pPr marL="228600" lvl="1" indent="-228600" algn="r" defTabSz="889000" rtl="1">
            <a:lnSpc>
              <a:spcPct val="90000"/>
            </a:lnSpc>
            <a:spcBef>
              <a:spcPct val="0"/>
            </a:spcBef>
            <a:spcAft>
              <a:spcPct val="15000"/>
            </a:spcAft>
            <a:buChar char="••"/>
          </a:pPr>
          <a:endParaRPr lang="fa-IR" sz="2000" b="1" kern="1200" dirty="0">
            <a:cs typeface="Lotus" panose="00000400000000000000" pitchFamily="2" charset="-78"/>
          </a:endParaRPr>
        </a:p>
      </dsp:txBody>
      <dsp:txXfrm rot="-5400000">
        <a:off x="1" y="3243827"/>
        <a:ext cx="9275306" cy="1942987"/>
      </dsp:txXfrm>
    </dsp:sp>
    <dsp:sp modelId="{91C22D70-C081-4AD3-9FA4-0C4A79D7049F}">
      <dsp:nvSpPr>
        <dsp:cNvPr id="0" name=""/>
        <dsp:cNvSpPr/>
      </dsp:nvSpPr>
      <dsp:spPr>
        <a:xfrm>
          <a:off x="9381449" y="4095061"/>
          <a:ext cx="2653666" cy="764483"/>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b="1" kern="1200" dirty="0" smtClean="0"/>
            <a:t>2 ) </a:t>
          </a:r>
          <a:r>
            <a:rPr lang="ar-SA" sz="2000" kern="1200" dirty="0" smtClean="0"/>
            <a:t>مونته لوکاست</a:t>
          </a:r>
          <a:r>
            <a:rPr lang="fa-IR" sz="2000" kern="1200" dirty="0" smtClean="0"/>
            <a:t> </a:t>
          </a:r>
          <a:r>
            <a:rPr lang="fa-IR" sz="2000" b="1" kern="1200" dirty="0" smtClean="0"/>
            <a:t>: </a:t>
          </a:r>
          <a:endParaRPr lang="fa-IR" sz="2000" b="1" kern="1200" dirty="0"/>
        </a:p>
      </dsp:txBody>
      <dsp:txXfrm>
        <a:off x="9418768" y="4132380"/>
        <a:ext cx="2579028" cy="68984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8CB5D6B-BFA5-4BF4-B2F9-5883BDF79EFA}" type="datetimeFigureOut">
              <a:rPr lang="fa-IR" smtClean="0"/>
              <a:t>22/05/1445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376452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8CB5D6B-BFA5-4BF4-B2F9-5883BDF79EFA}" type="datetimeFigureOut">
              <a:rPr lang="fa-IR" smtClean="0"/>
              <a:t>22/05/1445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367658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8CB5D6B-BFA5-4BF4-B2F9-5883BDF79EFA}" type="datetimeFigureOut">
              <a:rPr lang="fa-IR" smtClean="0"/>
              <a:t>22/05/1445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252140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B3D307A-F49C-4D1D-849F-4D71F4A8BE36}"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34DDBE78-38E9-4B7A-88AA-373867B97BB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70896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09AFCA-293E-4862-8AD9-6C4C80EBC59B}" type="datetimeFigureOut">
              <a:rPr lang="fa-IR" smtClean="0">
                <a:solidFill>
                  <a:prstClr val="white">
                    <a:tint val="75000"/>
                  </a:prstClr>
                </a:solidFill>
              </a:rPr>
              <a:pPr/>
              <a:t>22/05/1445</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BD2FB2C6-12D1-4CA5-AD15-16B1DE29190A}"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10240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409AFCA-293E-4862-8AD9-6C4C80EBC59B}"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D2FB2C6-12D1-4CA5-AD15-16B1DE29190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02531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409AFCA-293E-4862-8AD9-6C4C80EBC59B}"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D2FB2C6-12D1-4CA5-AD15-16B1DE29190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2686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8A586A9-C530-4D75-BAA6-0A4D805DFBBC}"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581F6360-1FE3-46BA-A678-D64EE1D7E5F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58712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E9F8279-4914-4662-B527-893BE613DFE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A9766A-7FC3-4832-81D9-EC2A7BDAD4D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7567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E9F8279-4914-4662-B527-893BE613DFE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A9766A-7FC3-4832-81D9-EC2A7BDAD4D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91892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90955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8CB5D6B-BFA5-4BF4-B2F9-5883BDF79EFA}" type="datetimeFigureOut">
              <a:rPr lang="fa-IR" smtClean="0"/>
              <a:t>22/05/1445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3580786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5053C8A-09D5-47FB-A891-4DE73EB1A797}" type="slidenum">
              <a:rPr lang="fa-IR" smtClean="0">
                <a:solidFill>
                  <a:srgbClr val="5FCBEF"/>
                </a:solidFill>
              </a:rPr>
              <a:pPr/>
              <a:t>‹#›</a:t>
            </a:fld>
            <a:endParaRPr lang="fa-IR">
              <a:solidFill>
                <a:srgbClr val="5FCBEF"/>
              </a:solidFill>
            </a:endParaRPr>
          </a:p>
        </p:txBody>
      </p:sp>
    </p:spTree>
    <p:extLst>
      <p:ext uri="{BB962C8B-B14F-4D97-AF65-F5344CB8AC3E}">
        <p14:creationId xmlns:p14="http://schemas.microsoft.com/office/powerpoint/2010/main" val="4036054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15666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13462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76140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64137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49605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8FF089-5D86-4BE3-A3B1-1EBF737D559A}" type="datetimeFigureOut">
              <a:rPr lang="fa-IR" smtClean="0">
                <a:solidFill>
                  <a:prstClr val="black"/>
                </a:solidFill>
              </a:rPr>
              <a:pPr/>
              <a:t>22/05/1445</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85053C8A-09D5-47FB-A891-4DE73EB1A797}"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627771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47D916-EF90-4FE0-8AD1-936A3D61266F}" type="datetimeFigureOut">
              <a:rPr lang="fa-IR" smtClean="0">
                <a:solidFill>
                  <a:prstClr val="white">
                    <a:tint val="75000"/>
                    <a:alpha val="60000"/>
                  </a:prstClr>
                </a:solidFill>
              </a:rPr>
              <a:pPr/>
              <a:t>22/05/1445</a:t>
            </a:fld>
            <a:endParaRPr lang="fa-IR">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498A5A1-4E36-47FA-9371-D8A2D67D0D16}"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424418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B5D6B-BFA5-4BF4-B2F9-5883BDF79EFA}" type="datetimeFigureOut">
              <a:rPr lang="fa-IR" smtClean="0"/>
              <a:t>22/05/1445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50714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8CB5D6B-BFA5-4BF4-B2F9-5883BDF79EFA}" type="datetimeFigureOut">
              <a:rPr lang="fa-IR" smtClean="0"/>
              <a:t>22/05/1445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396658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8CB5D6B-BFA5-4BF4-B2F9-5883BDF79EFA}" type="datetimeFigureOut">
              <a:rPr lang="fa-IR" smtClean="0"/>
              <a:t>22/05/1445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157948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8CB5D6B-BFA5-4BF4-B2F9-5883BDF79EFA}" type="datetimeFigureOut">
              <a:rPr lang="fa-IR" smtClean="0"/>
              <a:t>22/05/1445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68675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B5D6B-BFA5-4BF4-B2F9-5883BDF79EFA}" type="datetimeFigureOut">
              <a:rPr lang="fa-IR" smtClean="0"/>
              <a:t>22/05/1445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394892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B5D6B-BFA5-4BF4-B2F9-5883BDF79EFA}" type="datetimeFigureOut">
              <a:rPr lang="fa-IR" smtClean="0"/>
              <a:t>22/05/1445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12884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B5D6B-BFA5-4BF4-B2F9-5883BDF79EFA}" type="datetimeFigureOut">
              <a:rPr lang="fa-IR" smtClean="0"/>
              <a:t>22/05/1445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163151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6.xml"/><Relationship Id="rId1" Type="http://schemas.openxmlformats.org/officeDocument/2006/relationships/slideLayout" Target="../slideLayouts/slideLayout26.xml"/><Relationship Id="rId4" Type="http://schemas.openxmlformats.org/officeDocument/2006/relationships/image" Target="../media/image4.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7.xml"/><Relationship Id="rId1" Type="http://schemas.openxmlformats.org/officeDocument/2006/relationships/slideLayout" Target="../slideLayouts/slideLayout2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8CB5D6B-BFA5-4BF4-B2F9-5883BDF79EFA}" type="datetimeFigureOut">
              <a:rPr lang="fa-IR" smtClean="0"/>
              <a:t>22/05/1445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E8AF172-D0B9-45E6-ABCF-FBF756FCBCA1}" type="slidenum">
              <a:rPr lang="fa-IR" smtClean="0"/>
              <a:t>‹#›</a:t>
            </a:fld>
            <a:endParaRPr lang="fa-IR"/>
          </a:p>
        </p:txBody>
      </p:sp>
    </p:spTree>
    <p:extLst>
      <p:ext uri="{BB962C8B-B14F-4D97-AF65-F5344CB8AC3E}">
        <p14:creationId xmlns:p14="http://schemas.microsoft.com/office/powerpoint/2010/main" val="100004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5053C8A-09D5-47FB-A891-4DE73EB1A797}" type="slidenum">
              <a:rPr lang="fa-IR" smtClean="0">
                <a:solidFill>
                  <a:srgbClr val="5FCBEF"/>
                </a:solidFill>
              </a:rPr>
              <a:pPr/>
              <a:t>‹#›</a:t>
            </a:fld>
            <a:endParaRPr lang="fa-IR">
              <a:solidFill>
                <a:srgbClr val="5FCBEF"/>
              </a:solidFill>
            </a:endParaRPr>
          </a:p>
        </p:txBody>
      </p:sp>
    </p:spTree>
    <p:extLst>
      <p:ext uri="{BB962C8B-B14F-4D97-AF65-F5344CB8AC3E}">
        <p14:creationId xmlns:p14="http://schemas.microsoft.com/office/powerpoint/2010/main" val="57314687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33168468"/>
      </p:ext>
    </p:extLst>
  </p:cSld>
  <p:clrMap bg1="lt1" tx1="dk1" bg2="lt2" tx2="dk2" accent1="accent1" accent2="accent2" accent3="accent3" accent4="accent4" accent5="accent5" accent6="accent6" hlink="hlink" folHlink="folHlink"/>
  <p:sldLayoutIdLst>
    <p:sldLayoutId id="2147483679"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77578838"/>
      </p:ext>
    </p:extLst>
  </p:cSld>
  <p:clrMap bg1="lt1" tx1="dk1" bg2="lt2" tx2="dk2" accent1="accent1" accent2="accent2" accent3="accent3" accent4="accent4" accent5="accent5" accent6="accent6" hlink="hlink" folHlink="folHlink"/>
  <p:sldLayoutIdLst>
    <p:sldLayoutId id="214748368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85512778"/>
      </p:ext>
    </p:extLst>
  </p:cSld>
  <p:clrMap bg1="lt1" tx1="dk1" bg2="lt2" tx2="dk2" accent1="accent1" accent2="accent2" accent3="accent3" accent4="accent4" accent5="accent5" accent6="accent6" hlink="hlink" folHlink="folHlink"/>
  <p:sldLayoutIdLst>
    <p:sldLayoutId id="2147483683"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79768592"/>
      </p:ext>
    </p:extLst>
  </p:cSld>
  <p:clrMap bg1="lt1" tx1="dk1" bg2="lt2" tx2="dk2" accent1="accent1" accent2="accent2" accent3="accent3" accent4="accent4" accent5="accent5" accent6="accent6" hlink="hlink" folHlink="folHlink"/>
  <p:sldLayoutIdLst>
    <p:sldLayoutId id="2147483685"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77852153"/>
      </p:ext>
    </p:extLst>
  </p:cSld>
  <p:clrMap bg1="lt1" tx1="dk1" bg2="lt2" tx2="dk2" accent1="accent1" accent2="accent2" accent3="accent3" accent4="accent4" accent5="accent5" accent6="accent6" hlink="hlink" folHlink="folHlink"/>
  <p:sldLayoutIdLst>
    <p:sldLayoutId id="2147483687"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8FF089-5D86-4BE3-A3B1-1EBF737D559A}" type="datetimeFigureOut">
              <a:rPr lang="fa-IR" smtClean="0">
                <a:solidFill>
                  <a:prstClr val="black"/>
                </a:solidFill>
              </a:rPr>
              <a:pPr/>
              <a:t>22/05/1445</a:t>
            </a:fld>
            <a:endParaRPr lang="fa-IR">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053C8A-09D5-47FB-A891-4DE73EB1A797}"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508743235"/>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47D916-EF90-4FE0-8AD1-936A3D61266F}" type="datetimeFigureOut">
              <a:rPr lang="fa-IR" smtClean="0">
                <a:solidFill>
                  <a:prstClr val="white">
                    <a:tint val="75000"/>
                    <a:alpha val="60000"/>
                  </a:prstClr>
                </a:solidFill>
              </a:rPr>
              <a:pPr/>
              <a:t>22/05/1445</a:t>
            </a:fld>
            <a:endParaRPr lang="fa-IR">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a-IR">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498A5A1-4E36-47FA-9371-D8A2D67D0D16}"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266797636"/>
      </p:ext>
    </p:extLst>
  </p:cSld>
  <p:clrMap bg1="dk1" tx1="lt1" bg2="dk2" tx2="lt2" accent1="accent1" accent2="accent2" accent3="accent3" accent4="accent4" accent5="accent5" accent6="accent6" hlink="hlink" folHlink="folHlink"/>
  <p:sldLayoutIdLst>
    <p:sldLayoutId id="2147483691" r:id="rId1"/>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B3D307A-F49C-4D1D-849F-4D71F4A8BE36}"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4DDBE78-38E9-4B7A-88AA-373867B97BB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0537252"/>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9AFCA-293E-4862-8AD9-6C4C80EBC59B}" type="datetimeFigureOut">
              <a:rPr lang="fa-IR" smtClean="0">
                <a:solidFill>
                  <a:prstClr val="white">
                    <a:tint val="75000"/>
                  </a:prstClr>
                </a:solidFill>
              </a:rPr>
              <a:pPr/>
              <a:t>22/05/1445</a:t>
            </a:fld>
            <a:endParaRPr lang="fa-IR">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FB2C6-12D1-4CA5-AD15-16B1DE29190A}"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3417271713"/>
      </p:ext>
    </p:extLst>
  </p:cSld>
  <p:clrMap bg1="dk1" tx1="lt1" bg2="dk2" tx2="lt2" accent1="accent1" accent2="accent2" accent3="accent3" accent4="accent4" accent5="accent5" accent6="accent6" hlink="hlink" folHlink="folHlink"/>
  <p:sldLayoutIdLst>
    <p:sldLayoutId id="2147483663" r:id="rId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409AFCA-293E-4862-8AD9-6C4C80EBC59B}"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D2FB2C6-12D1-4CA5-AD15-16B1DE29190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10375085"/>
      </p:ext>
    </p:extLst>
  </p:cSld>
  <p:clrMap bg1="lt1" tx1="dk1" bg2="lt2" tx2="dk2" accent1="accent1" accent2="accent2" accent3="accent3" accent4="accent4" accent5="accent5" accent6="accent6" hlink="hlink" folHlink="folHlink"/>
  <p:sldLayoutIdLst>
    <p:sldLayoutId id="2147483665"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409AFCA-293E-4862-8AD9-6C4C80EBC59B}"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D2FB2C6-12D1-4CA5-AD15-16B1DE29190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17129038"/>
      </p:ext>
    </p:extLst>
  </p:cSld>
  <p:clrMap bg1="lt1" tx1="dk1" bg2="lt2" tx2="dk2" accent1="accent1" accent2="accent2" accent3="accent3" accent4="accent4" accent5="accent5" accent6="accent6" hlink="hlink" folHlink="folHlink"/>
  <p:sldLayoutIdLst>
    <p:sldLayoutId id="2147483667"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8A586A9-C530-4D75-BAA6-0A4D805DFBBC}"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81F6360-1FE3-46BA-A678-D64EE1D7E5F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45860448"/>
      </p:ext>
    </p:extLst>
  </p:cSld>
  <p:clrMap bg1="lt1" tx1="dk1" bg2="lt2" tx2="dk2" accent1="accent1" accent2="accent2" accent3="accent3" accent4="accent4" accent5="accent5" accent6="accent6" hlink="hlink" folHlink="folHlink"/>
  <p:sldLayoutIdLst>
    <p:sldLayoutId id="2147483669"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E9F8279-4914-4662-B527-893BE613DFE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A9766A-7FC3-4832-81D9-EC2A7BDAD4D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2990527"/>
      </p:ext>
    </p:extLst>
  </p:cSld>
  <p:clrMap bg1="lt1" tx1="dk1" bg2="lt2" tx2="dk2" accent1="accent1" accent2="accent2" accent3="accent3" accent4="accent4" accent5="accent5" accent6="accent6" hlink="hlink" folHlink="folHlink"/>
  <p:sldLayoutIdLst>
    <p:sldLayoutId id="214748367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E9F8279-4914-4662-B527-893BE613DFE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A9766A-7FC3-4832-81D9-EC2A7BDAD4D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33305694"/>
      </p:ext>
    </p:extLst>
  </p:cSld>
  <p:clrMap bg1="lt1" tx1="dk1" bg2="lt2" tx2="dk2" accent1="accent1" accent2="accent2" accent3="accent3" accent4="accent4" accent5="accent5" accent6="accent6" hlink="hlink" folHlink="folHlink"/>
  <p:sldLayoutIdLst>
    <p:sldLayoutId id="2147483673"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59119441"/>
      </p:ext>
    </p:extLst>
  </p:cSld>
  <p:clrMap bg1="lt1" tx1="dk1" bg2="lt2" tx2="dk2" accent1="accent1" accent2="accent2" accent3="accent3" accent4="accent4" accent5="accent5" accent6="accent6" hlink="hlink" folHlink="folHlink"/>
  <p:sldLayoutIdLst>
    <p:sldLayoutId id="2147483675"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9.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jpg"/><Relationship Id="rId7" Type="http://schemas.openxmlformats.org/officeDocument/2006/relationships/diagramColors" Target="../diagrams/colors3.xml"/><Relationship Id="rId2" Type="http://schemas.openxmlformats.org/officeDocument/2006/relationships/image" Target="../media/image20.jpg"/><Relationship Id="rId1" Type="http://schemas.openxmlformats.org/officeDocument/2006/relationships/slideLayout" Target="../slideLayouts/slideLayout2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3" y="328611"/>
            <a:ext cx="6155057" cy="4233864"/>
          </a:xfrm>
          <a:prstGeom prst="rect">
            <a:avLst/>
          </a:prstGeom>
          <a:ln>
            <a:noFill/>
          </a:ln>
          <a:effectLst>
            <a:softEdge rad="112500"/>
          </a:effectLst>
        </p:spPr>
      </p:pic>
      <p:sp>
        <p:nvSpPr>
          <p:cNvPr id="3" name="Subtitle 2"/>
          <p:cNvSpPr>
            <a:spLocks noGrp="1"/>
          </p:cNvSpPr>
          <p:nvPr>
            <p:ph type="subTitle" idx="1"/>
          </p:nvPr>
        </p:nvSpPr>
        <p:spPr>
          <a:xfrm>
            <a:off x="6229350" y="1581151"/>
            <a:ext cx="4905374" cy="2981324"/>
          </a:xfrm>
        </p:spPr>
        <p:txBody>
          <a:bodyPr>
            <a:normAutofit/>
          </a:bodyPr>
          <a:lstStyle/>
          <a:p>
            <a:pPr algn="ctr"/>
            <a:r>
              <a:rPr lang="fa-IR" sz="3200" b="1" dirty="0" smtClean="0">
                <a:ln w="0"/>
                <a:solidFill>
                  <a:schemeClr val="tx1"/>
                </a:solidFill>
                <a:effectLst>
                  <a:outerShdw blurRad="38100" dist="19050" dir="2700000" algn="tl" rotWithShape="0">
                    <a:schemeClr val="dk1">
                      <a:alpha val="40000"/>
                    </a:schemeClr>
                  </a:outerShdw>
                </a:effectLst>
                <a:cs typeface="Lotus" panose="00000400000000000000" pitchFamily="2" charset="-78"/>
              </a:rPr>
              <a:t>بسم الله الرحمن الرحیم</a:t>
            </a:r>
          </a:p>
          <a:p>
            <a:pPr algn="ctr"/>
            <a:endParaRPr lang="fa-IR" sz="3200" dirty="0" smtClean="0">
              <a:ln w="0"/>
              <a:solidFill>
                <a:schemeClr val="tx1"/>
              </a:solidFill>
              <a:effectLst>
                <a:outerShdw blurRad="38100" dist="19050" dir="2700000" algn="tl" rotWithShape="0">
                  <a:schemeClr val="dk1">
                    <a:alpha val="40000"/>
                  </a:schemeClr>
                </a:outerShdw>
              </a:effectLst>
              <a:cs typeface="Mitra" panose="00000400000000000000" pitchFamily="2" charset="-78"/>
            </a:endParaRPr>
          </a:p>
          <a:p>
            <a:pPr algn="ctr"/>
            <a:r>
              <a:rPr lang="fa-IR" sz="3200" dirty="0" smtClean="0">
                <a:ln w="0"/>
                <a:solidFill>
                  <a:schemeClr val="tx1"/>
                </a:solidFill>
                <a:effectLst>
                  <a:outerShdw blurRad="38100" dist="19050" dir="2700000" algn="tl" rotWithShape="0">
                    <a:schemeClr val="dk1">
                      <a:alpha val="40000"/>
                    </a:schemeClr>
                  </a:outerShdw>
                </a:effectLst>
                <a:cs typeface="Mitra" panose="00000400000000000000" pitchFamily="2" charset="-78"/>
              </a:rPr>
              <a:t>آسم - آلرژی</a:t>
            </a:r>
            <a:endParaRPr lang="fa-IR" sz="3200" dirty="0">
              <a:ln w="0"/>
              <a:solidFill>
                <a:schemeClr val="tx1"/>
              </a:solidFill>
              <a:effectLst>
                <a:outerShdw blurRad="38100" dist="19050" dir="2700000" algn="tl" rotWithShape="0">
                  <a:schemeClr val="dk1">
                    <a:alpha val="40000"/>
                  </a:schemeClr>
                </a:outerShdw>
              </a:effectLst>
              <a:cs typeface="Mitra" panose="00000400000000000000" pitchFamily="2" charset="-78"/>
            </a:endParaRPr>
          </a:p>
        </p:txBody>
      </p:sp>
      <p:cxnSp>
        <p:nvCxnSpPr>
          <p:cNvPr id="4" name="Straight Connector 3"/>
          <p:cNvCxnSpPr/>
          <p:nvPr/>
        </p:nvCxnSpPr>
        <p:spPr>
          <a:xfrm>
            <a:off x="10340789" y="2157413"/>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398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460" cy="6858000"/>
          </a:xfrm>
          <a:prstGeom prst="rect">
            <a:avLst/>
          </a:prstGeom>
        </p:spPr>
      </p:pic>
      <p:sp>
        <p:nvSpPr>
          <p:cNvPr id="6" name="Rectangle 5"/>
          <p:cNvSpPr/>
          <p:nvPr/>
        </p:nvSpPr>
        <p:spPr>
          <a:xfrm>
            <a:off x="1761564" y="5029200"/>
            <a:ext cx="8162365" cy="18288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r>
              <a:rPr lang="ar-SA" sz="2000" b="1" dirty="0">
                <a:solidFill>
                  <a:prstClr val="black"/>
                </a:solidFill>
                <a:cs typeface="Lotus" panose="00000400000000000000" pitchFamily="2" charset="-78"/>
              </a:rPr>
              <a:t>برای بیمار آسم </a:t>
            </a:r>
            <a:r>
              <a:rPr lang="ar-SA" sz="2000" b="1" dirty="0">
                <a:solidFill>
                  <a:prstClr val="black"/>
                </a:solidFill>
                <a:cs typeface="Lotus" panose="00000400000000000000" pitchFamily="2" charset="-78"/>
              </a:rPr>
              <a:t>‌</a:t>
            </a:r>
            <a:r>
              <a:rPr lang="fa-IR" sz="2000" b="1" dirty="0">
                <a:solidFill>
                  <a:prstClr val="black"/>
                </a:solidFill>
                <a:cs typeface="Lotus" panose="00000400000000000000" pitchFamily="2" charset="-78"/>
              </a:rPr>
              <a:t>تست </a:t>
            </a:r>
            <a:r>
              <a:rPr lang="ar-SA" sz="2000" b="1" dirty="0">
                <a:solidFill>
                  <a:prstClr val="black"/>
                </a:solidFill>
                <a:cs typeface="Lotus" panose="00000400000000000000" pitchFamily="2" charset="-78"/>
              </a:rPr>
              <a:t>هایی </a:t>
            </a:r>
            <a:r>
              <a:rPr lang="ar-SA" sz="2000" b="1" dirty="0">
                <a:solidFill>
                  <a:prstClr val="black"/>
                </a:solidFill>
                <a:cs typeface="Lotus" panose="00000400000000000000" pitchFamily="2" charset="-78"/>
              </a:rPr>
              <a:t>انجام می‌گیرد تا عوامل تسریع کننده نشانه‌ها شناسایی شوند. اگر حملات فصلی باشند قویاً به تاثیر گرده‌ها مشکوک شد. به بیماران آموزش داده می‌شود تا در صورت امکان از عوامل سببی پرهیز کنند. دانش و معلومات کافی کلید ارتقای کیفی مراقبت‌های مربوط به آسم است. بررسی میزان محدودیت‌های ایجاد شده و عوامل خطرآفرین کلید کنترل بیماری می‌باشد.</a:t>
            </a:r>
            <a:endParaRPr lang="en-US" sz="2000" b="1" dirty="0">
              <a:solidFill>
                <a:prstClr val="black"/>
              </a:solidFill>
              <a:cs typeface="Lotus" panose="00000400000000000000" pitchFamily="2" charset="-78"/>
            </a:endParaRPr>
          </a:p>
        </p:txBody>
      </p:sp>
    </p:spTree>
    <p:extLst>
      <p:ext uri="{BB962C8B-B14F-4D97-AF65-F5344CB8AC3E}">
        <p14:creationId xmlns:p14="http://schemas.microsoft.com/office/powerpoint/2010/main" val="1905101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p:cNvSpPr/>
          <p:nvPr/>
        </p:nvSpPr>
        <p:spPr>
          <a:xfrm>
            <a:off x="3630705" y="107576"/>
            <a:ext cx="5688106" cy="927848"/>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dirty="0">
                <a:solidFill>
                  <a:prstClr val="white"/>
                </a:solidFill>
                <a:cs typeface="Lotus" panose="00000400000000000000" pitchFamily="2" charset="-78"/>
              </a:rPr>
              <a:t>عوارض :</a:t>
            </a:r>
            <a:endParaRPr lang="fa-IR" sz="4000" b="1" dirty="0">
              <a:solidFill>
                <a:prstClr val="white"/>
              </a:solidFill>
              <a:cs typeface="Lotus"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30705" cy="316005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5894"/>
            <a:ext cx="3630705" cy="3402106"/>
          </a:xfrm>
          <a:prstGeom prst="rect">
            <a:avLst/>
          </a:prstGeom>
        </p:spPr>
      </p:pic>
      <p:sp>
        <p:nvSpPr>
          <p:cNvPr id="7" name="Rectangle 6"/>
          <p:cNvSpPr/>
          <p:nvPr/>
        </p:nvSpPr>
        <p:spPr>
          <a:xfrm>
            <a:off x="3792069" y="1841405"/>
            <a:ext cx="5916707" cy="2068259"/>
          </a:xfrm>
          <a:prstGeom prst="rect">
            <a:avLst/>
          </a:prstGeom>
        </p:spPr>
        <p:txBody>
          <a:bodyPr wrap="square">
            <a:spAutoFit/>
          </a:bodyPr>
          <a:lstStyle/>
          <a:p>
            <a:pPr>
              <a:lnSpc>
                <a:spcPct val="107000"/>
              </a:lnSpc>
              <a:spcAft>
                <a:spcPts val="800"/>
              </a:spcAft>
            </a:pPr>
            <a:r>
              <a:rPr lang="ar-SA" sz="2000" b="1" kern="100" dirty="0">
                <a:solidFill>
                  <a:prstClr val="black"/>
                </a:solidFill>
                <a:latin typeface="Calibri" panose="020F0502020204030204" pitchFamily="34" charset="0"/>
                <a:ea typeface="Times New Roman" panose="02020603050405020304" pitchFamily="18" charset="0"/>
                <a:cs typeface="Lotus" panose="00000400000000000000" pitchFamily="2" charset="-78"/>
              </a:rPr>
              <a:t>عوارض آسم عبارتند از وضعیت آسمی مستمر،نارسایی تنفسی،پونامونی و آتلکتازی،انسداد به ویژه در طول دوره‌های حاد آسم،اغلب سبب هایپوکسی می‌شود و استفاده از اکسیژن و کنترل مقادیر گازهای خون شریانی و پالس اکسیمتری را ضروری می‌سازد. مبتلایان به آسم اغلب به دلیل طریق مفرد واز دست دادن نامحسوس مایع در اثر هایپر ونتیلاسیون دچار دهیدراتاسیون می‌شوند.</a:t>
            </a:r>
            <a:endParaRPr lang="en-US" sz="2000" b="1" kern="100" dirty="0">
              <a:solidFill>
                <a:prstClr val="black"/>
              </a:solidFill>
              <a:latin typeface="Calibri" panose="020F0502020204030204" pitchFamily="34" charset="0"/>
              <a:ea typeface="Times New Roman" panose="02020603050405020304" pitchFamily="18" charset="0"/>
              <a:cs typeface="Lotus" panose="00000400000000000000" pitchFamily="2" charset="-78"/>
            </a:endParaRPr>
          </a:p>
        </p:txBody>
      </p:sp>
    </p:spTree>
    <p:extLst>
      <p:ext uri="{BB962C8B-B14F-4D97-AF65-F5344CB8AC3E}">
        <p14:creationId xmlns:p14="http://schemas.microsoft.com/office/powerpoint/2010/main" val="359978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rt 3"/>
          <p:cNvSpPr/>
          <p:nvPr/>
        </p:nvSpPr>
        <p:spPr>
          <a:xfrm>
            <a:off x="4961965" y="0"/>
            <a:ext cx="2622176" cy="1990164"/>
          </a:xfrm>
          <a:prstGeom prst="hear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fa-IR" sz="2800" b="1" dirty="0">
                <a:solidFill>
                  <a:prstClr val="black"/>
                </a:solidFill>
                <a:cs typeface="Lotus" panose="00000400000000000000" pitchFamily="2" charset="-78"/>
              </a:rPr>
              <a:t>درمان دارویی </a:t>
            </a:r>
            <a:endParaRPr lang="fa-IR" sz="2800" b="1" dirty="0">
              <a:solidFill>
                <a:prstClr val="black"/>
              </a:solidFill>
              <a:cs typeface="Lotus" panose="00000400000000000000" pitchFamily="2" charset="-78"/>
            </a:endParaRPr>
          </a:p>
        </p:txBody>
      </p:sp>
      <p:graphicFrame>
        <p:nvGraphicFramePr>
          <p:cNvPr id="5" name="Diagram 4"/>
          <p:cNvGraphicFramePr/>
          <p:nvPr>
            <p:extLst>
              <p:ext uri="{D42A27DB-BD31-4B8C-83A1-F6EECF244321}">
                <p14:modId xmlns:p14="http://schemas.microsoft.com/office/powerpoint/2010/main" val="3258018015"/>
              </p:ext>
            </p:extLst>
          </p:nvPr>
        </p:nvGraphicFramePr>
        <p:xfrm>
          <a:off x="4458072" y="2843301"/>
          <a:ext cx="3320677" cy="1869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254188" y="2101334"/>
            <a:ext cx="5728447" cy="523220"/>
          </a:xfrm>
          <a:prstGeom prst="rect">
            <a:avLst/>
          </a:prstGeom>
        </p:spPr>
        <p:txBody>
          <a:bodyPr wrap="square">
            <a:spAutoFit/>
          </a:bodyPr>
          <a:lstStyle/>
          <a:p>
            <a:r>
              <a:rPr lang="ar-SA" sz="2800" b="1" dirty="0">
                <a:solidFill>
                  <a:prstClr val="black"/>
                </a:solidFill>
                <a:ea typeface="Times New Roman" panose="02020603050405020304" pitchFamily="18" charset="0"/>
                <a:cs typeface="Lotus" panose="00000400000000000000" pitchFamily="2" charset="-78"/>
              </a:rPr>
              <a:t>داروهای آسم در دو گروه کلی جای </a:t>
            </a:r>
            <a:r>
              <a:rPr lang="ar-SA" sz="2800" b="1" dirty="0">
                <a:solidFill>
                  <a:prstClr val="black"/>
                </a:solidFill>
                <a:ea typeface="Times New Roman" panose="02020603050405020304" pitchFamily="18" charset="0"/>
                <a:cs typeface="Lotus" panose="00000400000000000000" pitchFamily="2" charset="-78"/>
              </a:rPr>
              <a:t>می‌گیرند</a:t>
            </a:r>
            <a:r>
              <a:rPr lang="fa-IR" sz="2800" b="1" dirty="0">
                <a:solidFill>
                  <a:prstClr val="black"/>
                </a:solidFill>
                <a:ea typeface="Times New Roman" panose="02020603050405020304" pitchFamily="18" charset="0"/>
                <a:cs typeface="Lotus" panose="00000400000000000000" pitchFamily="2" charset="-78"/>
              </a:rPr>
              <a:t> </a:t>
            </a:r>
            <a:r>
              <a:rPr lang="ar-SA" sz="2800" b="1" dirty="0">
                <a:solidFill>
                  <a:prstClr val="black"/>
                </a:solidFill>
                <a:ea typeface="Times New Roman" panose="02020603050405020304" pitchFamily="18" charset="0"/>
                <a:cs typeface="Lotus" panose="00000400000000000000" pitchFamily="2" charset="-78"/>
              </a:rPr>
              <a:t>:</a:t>
            </a:r>
            <a:endParaRPr lang="fa-IR" sz="2800" b="1" dirty="0">
              <a:solidFill>
                <a:prstClr val="black"/>
              </a:solidFill>
              <a:cs typeface="Lotus" panose="00000400000000000000" pitchFamily="2" charset="-78"/>
            </a:endParaRPr>
          </a:p>
        </p:txBody>
      </p:sp>
      <p:sp>
        <p:nvSpPr>
          <p:cNvPr id="7" name="Rectangle 6"/>
          <p:cNvSpPr/>
          <p:nvPr/>
        </p:nvSpPr>
        <p:spPr>
          <a:xfrm>
            <a:off x="7584141" y="3732171"/>
            <a:ext cx="4536141" cy="750975"/>
          </a:xfrm>
          <a:prstGeom prst="rect">
            <a:avLst/>
          </a:prstGeom>
        </p:spPr>
        <p:txBody>
          <a:bodyPr wrap="square">
            <a:spAutoFit/>
          </a:bodyPr>
          <a:lstStyle/>
          <a:p>
            <a:pPr>
              <a:lnSpc>
                <a:spcPct val="107000"/>
              </a:lnSpc>
              <a:spcAft>
                <a:spcPts val="800"/>
              </a:spcAft>
            </a:pPr>
            <a:r>
              <a:rPr lang="fa-IR" sz="2000" b="1" kern="100" dirty="0">
                <a:solidFill>
                  <a:prstClr val="black"/>
                </a:solidFill>
                <a:ea typeface="Times New Roman" panose="02020603050405020304" pitchFamily="18" charset="0"/>
                <a:cs typeface="Lotus" panose="00000400000000000000" pitchFamily="2" charset="-78"/>
              </a:rPr>
              <a:t>1 ) </a:t>
            </a:r>
            <a:r>
              <a:rPr lang="ar-SA" sz="2000" b="1" kern="100" dirty="0">
                <a:solidFill>
                  <a:prstClr val="black"/>
                </a:solidFill>
                <a:ea typeface="Times New Roman" panose="02020603050405020304" pitchFamily="18" charset="0"/>
                <a:cs typeface="Lotus" panose="00000400000000000000" pitchFamily="2" charset="-78"/>
              </a:rPr>
              <a:t>داروهای </a:t>
            </a:r>
            <a:r>
              <a:rPr lang="ar-SA" sz="2000" b="1" kern="100" dirty="0">
                <a:solidFill>
                  <a:prstClr val="black"/>
                </a:solidFill>
                <a:ea typeface="Times New Roman" panose="02020603050405020304" pitchFamily="18" charset="0"/>
                <a:cs typeface="Lotus" panose="00000400000000000000" pitchFamily="2" charset="-78"/>
              </a:rPr>
              <a:t>تسکین دهنده سریع برای درمان فوری نشانه‌های آسم و موارد وخامت بیماری</a:t>
            </a:r>
            <a:endParaRPr lang="en-US" sz="2000" b="1" kern="100" dirty="0">
              <a:solidFill>
                <a:prstClr val="black"/>
              </a:solidFill>
              <a:ea typeface="Times New Roman" panose="02020603050405020304" pitchFamily="18" charset="0"/>
              <a:cs typeface="Lotus" panose="00000400000000000000" pitchFamily="2" charset="-78"/>
            </a:endParaRPr>
          </a:p>
        </p:txBody>
      </p:sp>
      <p:sp>
        <p:nvSpPr>
          <p:cNvPr id="8" name="Rectangle 7"/>
          <p:cNvSpPr/>
          <p:nvPr/>
        </p:nvSpPr>
        <p:spPr>
          <a:xfrm>
            <a:off x="452432" y="3732171"/>
            <a:ext cx="4671472" cy="421654"/>
          </a:xfrm>
          <a:prstGeom prst="rect">
            <a:avLst/>
          </a:prstGeom>
        </p:spPr>
        <p:txBody>
          <a:bodyPr wrap="none">
            <a:spAutoFit/>
          </a:bodyPr>
          <a:lstStyle/>
          <a:p>
            <a:pPr>
              <a:lnSpc>
                <a:spcPct val="107000"/>
              </a:lnSpc>
              <a:spcAft>
                <a:spcPts val="800"/>
              </a:spcAft>
            </a:pPr>
            <a:r>
              <a:rPr lang="fa-IR" sz="2000" b="1" kern="100" dirty="0">
                <a:solidFill>
                  <a:prstClr val="black"/>
                </a:solidFill>
                <a:ea typeface="Times New Roman" panose="02020603050405020304" pitchFamily="18" charset="0"/>
                <a:cs typeface="Lotus" panose="00000400000000000000" pitchFamily="2" charset="-78"/>
              </a:rPr>
              <a:t>2 ) </a:t>
            </a:r>
            <a:r>
              <a:rPr lang="ar-SA" sz="2000" b="1" kern="100" dirty="0">
                <a:solidFill>
                  <a:prstClr val="black"/>
                </a:solidFill>
                <a:ea typeface="Times New Roman" panose="02020603050405020304" pitchFamily="18" charset="0"/>
                <a:cs typeface="Lotus" panose="00000400000000000000" pitchFamily="2" charset="-78"/>
              </a:rPr>
              <a:t>داروهای </a:t>
            </a:r>
            <a:r>
              <a:rPr lang="ar-SA" sz="2000" b="1" kern="100" dirty="0">
                <a:solidFill>
                  <a:prstClr val="black"/>
                </a:solidFill>
                <a:ea typeface="Times New Roman" panose="02020603050405020304" pitchFamily="18" charset="0"/>
                <a:cs typeface="Lotus" panose="00000400000000000000" pitchFamily="2" charset="-78"/>
              </a:rPr>
              <a:t>طولانی اثر برای کنترل آسم مزمن و مداوم</a:t>
            </a:r>
            <a:endParaRPr lang="en-US" sz="2000" b="1" kern="100" dirty="0">
              <a:solidFill>
                <a:prstClr val="black"/>
              </a:solidFill>
              <a:ea typeface="Times New Roman" panose="02020603050405020304" pitchFamily="18" charset="0"/>
              <a:cs typeface="Lotus" panose="00000400000000000000" pitchFamily="2" charset="-78"/>
            </a:endParaRPr>
          </a:p>
        </p:txBody>
      </p:sp>
    </p:spTree>
    <p:extLst>
      <p:ext uri="{BB962C8B-B14F-4D97-AF65-F5344CB8AC3E}">
        <p14:creationId xmlns:p14="http://schemas.microsoft.com/office/powerpoint/2010/main" val="286889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823882" cy="203050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788"/>
            <a:ext cx="2823882" cy="2232212"/>
          </a:xfrm>
          <a:prstGeom prst="rect">
            <a:avLst/>
          </a:prstGeom>
        </p:spPr>
      </p:pic>
      <p:sp>
        <p:nvSpPr>
          <p:cNvPr id="7" name="Oval 6"/>
          <p:cNvSpPr/>
          <p:nvPr/>
        </p:nvSpPr>
        <p:spPr>
          <a:xfrm>
            <a:off x="8316686" y="134470"/>
            <a:ext cx="3718431" cy="547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fa-IR" sz="2400" b="1" dirty="0">
                <a:solidFill>
                  <a:prstClr val="white"/>
                </a:solidFill>
                <a:cs typeface="Lotus" panose="00000400000000000000" pitchFamily="2" charset="-78"/>
              </a:rPr>
              <a:t>داروهای سریع الاثر :</a:t>
            </a:r>
            <a:endParaRPr lang="fa-IR" sz="2400" b="1" dirty="0">
              <a:solidFill>
                <a:prstClr val="white"/>
              </a:solidFill>
              <a:cs typeface="Lotus" panose="00000400000000000000" pitchFamily="2" charset="-78"/>
            </a:endParaRPr>
          </a:p>
        </p:txBody>
      </p:sp>
      <p:graphicFrame>
        <p:nvGraphicFramePr>
          <p:cNvPr id="8" name="Diagram 7"/>
          <p:cNvGraphicFramePr/>
          <p:nvPr>
            <p:extLst>
              <p:ext uri="{D42A27DB-BD31-4B8C-83A1-F6EECF244321}">
                <p14:modId xmlns:p14="http://schemas.microsoft.com/office/powerpoint/2010/main" val="455563560"/>
              </p:ext>
            </p:extLst>
          </p:nvPr>
        </p:nvGraphicFramePr>
        <p:xfrm>
          <a:off x="2823882" y="793376"/>
          <a:ext cx="8832850" cy="57822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3327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8113486" y="134470"/>
            <a:ext cx="3921631" cy="547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fa-IR" sz="2400" b="1" dirty="0">
                <a:solidFill>
                  <a:prstClr val="white"/>
                </a:solidFill>
                <a:cs typeface="Lotus" panose="00000400000000000000" pitchFamily="2" charset="-78"/>
              </a:rPr>
              <a:t>داروهای سریع الاثر :</a:t>
            </a:r>
            <a:endParaRPr lang="fa-IR" sz="2400" b="1" dirty="0">
              <a:solidFill>
                <a:prstClr val="white"/>
              </a:solidFill>
              <a:cs typeface="Lotus" panose="00000400000000000000" pitchFamily="2" charset="-78"/>
            </a:endParaRPr>
          </a:p>
        </p:txBody>
      </p:sp>
      <p:graphicFrame>
        <p:nvGraphicFramePr>
          <p:cNvPr id="8" name="Diagram 7"/>
          <p:cNvGraphicFramePr/>
          <p:nvPr>
            <p:extLst>
              <p:ext uri="{D42A27DB-BD31-4B8C-83A1-F6EECF244321}">
                <p14:modId xmlns:p14="http://schemas.microsoft.com/office/powerpoint/2010/main" val="459201843"/>
              </p:ext>
            </p:extLst>
          </p:nvPr>
        </p:nvGraphicFramePr>
        <p:xfrm>
          <a:off x="1" y="860612"/>
          <a:ext cx="12035116"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332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7808686" y="134470"/>
            <a:ext cx="4226431" cy="6051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fa-IR" sz="2400" b="1" dirty="0">
                <a:solidFill>
                  <a:prstClr val="white"/>
                </a:solidFill>
                <a:cs typeface="Lotus" panose="00000400000000000000" pitchFamily="2" charset="-78"/>
              </a:rPr>
              <a:t>داروهای طولانی الاثر :</a:t>
            </a:r>
            <a:endParaRPr lang="fa-IR" sz="2400" b="1" dirty="0">
              <a:solidFill>
                <a:prstClr val="white"/>
              </a:solidFill>
              <a:cs typeface="Lotus" panose="00000400000000000000" pitchFamily="2" charset="-78"/>
            </a:endParaRPr>
          </a:p>
        </p:txBody>
      </p:sp>
      <p:graphicFrame>
        <p:nvGraphicFramePr>
          <p:cNvPr id="8" name="Diagram 7"/>
          <p:cNvGraphicFramePr/>
          <p:nvPr>
            <p:extLst>
              <p:ext uri="{D42A27DB-BD31-4B8C-83A1-F6EECF244321}">
                <p14:modId xmlns:p14="http://schemas.microsoft.com/office/powerpoint/2010/main" val="3093906674"/>
              </p:ext>
            </p:extLst>
          </p:nvPr>
        </p:nvGraphicFramePr>
        <p:xfrm>
          <a:off x="1" y="1062318"/>
          <a:ext cx="12035116" cy="5513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98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240741" cy="1627094"/>
          </a:xfrm>
          <a:prstGeom prst="rect">
            <a:avLst/>
          </a:prstGeom>
        </p:spPr>
      </p:pic>
      <p:sp>
        <p:nvSpPr>
          <p:cNvPr id="5" name="Rounded Rectangle 4"/>
          <p:cNvSpPr/>
          <p:nvPr/>
        </p:nvSpPr>
        <p:spPr>
          <a:xfrm>
            <a:off x="3240741" y="0"/>
            <a:ext cx="8951259" cy="1627095"/>
          </a:xfrm>
          <a:prstGeom prst="roundRect">
            <a:avLst/>
          </a:prstGeom>
        </p:spPr>
        <p:style>
          <a:lnRef idx="2">
            <a:schemeClr val="accent1">
              <a:shade val="50000"/>
            </a:schemeClr>
          </a:lnRef>
          <a:fillRef idx="1002">
            <a:schemeClr val="dk2"/>
          </a:fillRef>
          <a:effectRef idx="0">
            <a:schemeClr val="accent1"/>
          </a:effectRef>
          <a:fontRef idx="minor">
            <a:schemeClr val="lt1"/>
          </a:fontRef>
        </p:style>
        <p:txBody>
          <a:bodyPr rtlCol="1" anchor="ctr"/>
          <a:lstStyle/>
          <a:p>
            <a:pPr algn="ctr"/>
            <a:r>
              <a:rPr lang="fa-IR" sz="2800" b="1" dirty="0">
                <a:solidFill>
                  <a:srgbClr val="FFFF00"/>
                </a:solidFill>
                <a:cs typeface="Lotus" panose="00000400000000000000" pitchFamily="2" charset="-78"/>
              </a:rPr>
              <a:t>مداخلات پرستاری : </a:t>
            </a:r>
          </a:p>
          <a:p>
            <a:pPr algn="ctr"/>
            <a:r>
              <a:rPr lang="ar-SA" b="1" dirty="0">
                <a:solidFill>
                  <a:prstClr val="white"/>
                </a:solidFill>
                <a:cs typeface="Lotus" panose="00000400000000000000" pitchFamily="2" charset="-78"/>
              </a:rPr>
              <a:t>مراقبت‌های پرستاری فوری در بیماران دچار آسم به نشانه‌ها بستگی دارد اگر نشانه‌ها خفیف باشد بیمار را می‌توان به طور موفقیت آمیز در مراکز سرپایی درمان کرد اما اگر نشانه ها  حاد و شدید باشد بستری شدن بیمار در بیمارستان با بخش مراقبت‌های ویژه ضرورت دارد</a:t>
            </a:r>
            <a:endParaRPr lang="en-US" b="1" dirty="0">
              <a:solidFill>
                <a:prstClr val="white"/>
              </a:solidFill>
              <a:cs typeface="Lotus" panose="00000400000000000000" pitchFamily="2" charset="-78"/>
            </a:endParaRPr>
          </a:p>
          <a:p>
            <a:pPr algn="ctr"/>
            <a:endParaRPr lang="fa-IR" dirty="0">
              <a:solidFill>
                <a:prstClr val="white"/>
              </a:solidFill>
            </a:endParaRPr>
          </a:p>
        </p:txBody>
      </p:sp>
      <p:sp>
        <p:nvSpPr>
          <p:cNvPr id="6" name="Rectangle 5"/>
          <p:cNvSpPr/>
          <p:nvPr/>
        </p:nvSpPr>
        <p:spPr>
          <a:xfrm>
            <a:off x="4567517" y="1627095"/>
            <a:ext cx="7624483" cy="4674613"/>
          </a:xfrm>
          <a:prstGeom prst="rect">
            <a:avLst/>
          </a:prstGeom>
        </p:spPr>
        <p:txBody>
          <a:bodyPr wrap="square">
            <a:spAutoFit/>
          </a:bodyPr>
          <a:lstStyle/>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 اخذ تاریخچه</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حفظ خونسردی و کاهش ترس و اضطراب بیمار</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در </a:t>
            </a:r>
            <a:r>
              <a:rPr lang="ar-SA" b="1" kern="100" dirty="0">
                <a:solidFill>
                  <a:prstClr val="black"/>
                </a:solidFill>
                <a:ea typeface="Times New Roman" panose="02020603050405020304" pitchFamily="18" charset="0"/>
                <a:cs typeface="Lotus" panose="00000400000000000000" pitchFamily="2" charset="-78"/>
              </a:rPr>
              <a:t>مواردی که بیمار به دلیل نارسایی حاد تنفسی به لوله گذاری نیاز دارد پرستار باید به انجام لوله گذاری کمک کند</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مشخص کردن داروهایی که در حال حاضر بیمار مصرف می‌کند</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تجویز داروها مطابق دستورات پزشک و کنترل پاسخ بیمار به این داروها</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فیزیوتراپی تنفسی</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تشویق به مصرف</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بررسی تنفس بیماران از نظر ریت،ریتم و عمق تنفس به طور کامل</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ارزیابی صداهای تنفسی</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بررسی سطح اشباع اکسیژن مویرگی از طریق پالس اکسیمتری</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پایش علائم حیاتی بیمار</a:t>
            </a:r>
            <a:endParaRPr lang="en-US" b="1" kern="100" dirty="0">
              <a:solidFill>
                <a:prstClr val="black"/>
              </a:solidFill>
              <a:ea typeface="Times New Roman" panose="02020603050405020304" pitchFamily="18" charset="0"/>
              <a:cs typeface="Lotus" panose="00000400000000000000" pitchFamily="2" charset="-78"/>
            </a:endParaRPr>
          </a:p>
        </p:txBody>
      </p:sp>
      <p:sp>
        <p:nvSpPr>
          <p:cNvPr id="7" name="Rectangle 6"/>
          <p:cNvSpPr/>
          <p:nvPr/>
        </p:nvSpPr>
        <p:spPr>
          <a:xfrm>
            <a:off x="121023" y="1852838"/>
            <a:ext cx="4446494" cy="3685240"/>
          </a:xfrm>
          <a:prstGeom prst="rect">
            <a:avLst/>
          </a:prstGeom>
        </p:spPr>
        <p:txBody>
          <a:bodyPr wrap="square">
            <a:spAutoFit/>
          </a:bodyPr>
          <a:lstStyle/>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ارزیابی مقدار و نوع ترشحات</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بررسی قدرت و اثربخشی سرفه</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استفاده از دستگاه بخور قبل از مصرف غذا باعث بهبود تهویه شده و در حین غذا خوردن بیمار کمتر احساس خستگی می‌کند</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رطوبت خانه و محیط‌های دربسته را کاهش داده در حد کمتر از ۵۰ درصد نگه دارید</a:t>
            </a:r>
            <a:endParaRPr lang="en-US" b="1" kern="100" dirty="0">
              <a:solidFill>
                <a:prstClr val="black"/>
              </a:solidFill>
              <a:ea typeface="Times New Roman" panose="02020603050405020304" pitchFamily="18" charset="0"/>
              <a:cs typeface="Lotus" panose="00000400000000000000" pitchFamily="2" charset="-78"/>
            </a:endParaRPr>
          </a:p>
          <a:p>
            <a:r>
              <a:rPr lang="ar-SA" b="1" dirty="0">
                <a:solidFill>
                  <a:prstClr val="black"/>
                </a:solidFill>
                <a:ea typeface="Times New Roman" panose="02020603050405020304" pitchFamily="18" charset="0"/>
                <a:cs typeface="Lotus" panose="00000400000000000000" pitchFamily="2" charset="-78"/>
              </a:rPr>
              <a:t>برای جلوگیری از عفونت باید همیشه نشانه‌های عفونت را در نظر داشت و با ظهور اولین علامت مثل تغییر رنگ خلط،بالا رفتن درجه حرارت بدن،خستگی و سنگینی در قفسه سینه سریعاً به پزشک مراجعه کرد</a:t>
            </a:r>
            <a:endParaRPr lang="fa-IR" b="1" dirty="0">
              <a:solidFill>
                <a:prstClr val="black"/>
              </a:solidFill>
              <a:cs typeface="Lotus" panose="00000400000000000000" pitchFamily="2" charset="-78"/>
            </a:endParaRPr>
          </a:p>
        </p:txBody>
      </p:sp>
    </p:spTree>
    <p:extLst>
      <p:ext uri="{BB962C8B-B14F-4D97-AF65-F5344CB8AC3E}">
        <p14:creationId xmlns:p14="http://schemas.microsoft.com/office/powerpoint/2010/main" val="2074451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550025" y="1909483"/>
            <a:ext cx="5325035" cy="1196788"/>
          </a:xfrm>
          <a:prstGeom prst="round2Diag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3200" b="1" dirty="0">
                <a:solidFill>
                  <a:prstClr val="black"/>
                </a:solidFill>
                <a:cs typeface="Lotus" panose="00000400000000000000" pitchFamily="2" charset="-78"/>
              </a:rPr>
              <a:t>با تشکر از همراهی شما  </a:t>
            </a:r>
            <a:endParaRPr lang="fa-IR" sz="3200" b="1" dirty="0">
              <a:solidFill>
                <a:prstClr val="black"/>
              </a:solidFill>
              <a:cs typeface="Lotus" panose="00000400000000000000" pitchFamily="2" charset="-78"/>
            </a:endParaRPr>
          </a:p>
        </p:txBody>
      </p:sp>
      <p:sp>
        <p:nvSpPr>
          <p:cNvPr id="5" name="Heart 4"/>
          <p:cNvSpPr/>
          <p:nvPr/>
        </p:nvSpPr>
        <p:spPr>
          <a:xfrm>
            <a:off x="4168587" y="2225488"/>
            <a:ext cx="389965" cy="376518"/>
          </a:xfrm>
          <a:prstGeom prst="hear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prstClr val="black"/>
              </a:solidFill>
            </a:endParaRPr>
          </a:p>
        </p:txBody>
      </p:sp>
      <p:sp>
        <p:nvSpPr>
          <p:cNvPr id="6" name="Flowchart: Process 5"/>
          <p:cNvSpPr/>
          <p:nvPr/>
        </p:nvSpPr>
        <p:spPr>
          <a:xfrm>
            <a:off x="2844075" y="3422276"/>
            <a:ext cx="6736934" cy="645459"/>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531"/>
              <a:gd name="connsiteY0" fmla="*/ 0 h 10000"/>
              <a:gd name="connsiteX1" fmla="*/ 10531 w 10531"/>
              <a:gd name="connsiteY1" fmla="*/ 0 h 10000"/>
              <a:gd name="connsiteX2" fmla="*/ 10000 w 10531"/>
              <a:gd name="connsiteY2" fmla="*/ 10000 h 10000"/>
              <a:gd name="connsiteX3" fmla="*/ 0 w 10531"/>
              <a:gd name="connsiteY3" fmla="*/ 10000 h 10000"/>
              <a:gd name="connsiteX4" fmla="*/ 0 w 10531"/>
              <a:gd name="connsiteY4" fmla="*/ 0 h 10000"/>
              <a:gd name="connsiteX0" fmla="*/ 0 w 11084"/>
              <a:gd name="connsiteY0" fmla="*/ 208 h 10000"/>
              <a:gd name="connsiteX1" fmla="*/ 11084 w 11084"/>
              <a:gd name="connsiteY1" fmla="*/ 0 h 10000"/>
              <a:gd name="connsiteX2" fmla="*/ 10553 w 11084"/>
              <a:gd name="connsiteY2" fmla="*/ 10000 h 10000"/>
              <a:gd name="connsiteX3" fmla="*/ 553 w 11084"/>
              <a:gd name="connsiteY3" fmla="*/ 10000 h 10000"/>
              <a:gd name="connsiteX4" fmla="*/ 0 w 11084"/>
              <a:gd name="connsiteY4" fmla="*/ 20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4" h="10000">
                <a:moveTo>
                  <a:pt x="0" y="208"/>
                </a:moveTo>
                <a:lnTo>
                  <a:pt x="11084" y="0"/>
                </a:lnTo>
                <a:lnTo>
                  <a:pt x="10553" y="10000"/>
                </a:lnTo>
                <a:lnTo>
                  <a:pt x="553" y="10000"/>
                </a:lnTo>
                <a:cubicBezTo>
                  <a:pt x="369" y="6736"/>
                  <a:pt x="184" y="3472"/>
                  <a:pt x="0" y="208"/>
                </a:cubicBezTo>
                <a:close/>
              </a:path>
            </a:pathLst>
          </a:cu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000" b="1" dirty="0">
                <a:solidFill>
                  <a:prstClr val="black"/>
                </a:solidFill>
                <a:cs typeface="Lotus" panose="00000400000000000000" pitchFamily="2" charset="-78"/>
              </a:rPr>
              <a:t>گرد آروندگان :  الهام ابام – محدثه مهرانفر</a:t>
            </a:r>
            <a:endParaRPr lang="fa-IR" sz="2000" b="1" dirty="0">
              <a:solidFill>
                <a:prstClr val="black"/>
              </a:solidFill>
              <a:cs typeface="Lotus" panose="00000400000000000000" pitchFamily="2" charset="-78"/>
            </a:endParaRPr>
          </a:p>
        </p:txBody>
      </p:sp>
    </p:spTree>
    <p:extLst>
      <p:ext uri="{BB962C8B-B14F-4D97-AF65-F5344CB8AC3E}">
        <p14:creationId xmlns:p14="http://schemas.microsoft.com/office/powerpoint/2010/main" val="199180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3499" y="3895724"/>
            <a:ext cx="8058151" cy="1057275"/>
          </a:xfrm>
        </p:spPr>
        <p:txBody>
          <a:bodyPr>
            <a:normAutofit/>
          </a:bodyPr>
          <a:lstStyle/>
          <a:p>
            <a:pPr algn="just"/>
            <a:r>
              <a:rPr lang="fa-IR" sz="2800" dirty="0" smtClean="0">
                <a:ln w="0"/>
                <a:solidFill>
                  <a:schemeClr val="tx1"/>
                </a:solidFill>
                <a:effectLst>
                  <a:outerShdw blurRad="38100" dist="19050" dir="2700000" algn="tl" rotWithShape="0">
                    <a:schemeClr val="dk1">
                      <a:alpha val="40000"/>
                    </a:schemeClr>
                  </a:outerShdw>
                </a:effectLst>
                <a:cs typeface="+mj-cs"/>
              </a:rPr>
              <a:t>ا</a:t>
            </a:r>
            <a:endParaRPr lang="fa-IR" sz="2800" dirty="0">
              <a:ln w="0"/>
              <a:solidFill>
                <a:schemeClr val="tx1"/>
              </a:solidFill>
              <a:effectLst>
                <a:outerShdw blurRad="38100" dist="19050" dir="2700000" algn="tl" rotWithShape="0">
                  <a:schemeClr val="dk1">
                    <a:alpha val="40000"/>
                  </a:schemeClr>
                </a:outerShdw>
              </a:effectLst>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 y="0"/>
            <a:ext cx="12181983" cy="6857999"/>
          </a:xfrm>
          <a:prstGeom prst="rect">
            <a:avLst/>
          </a:prstGeom>
        </p:spPr>
      </p:pic>
      <p:sp>
        <p:nvSpPr>
          <p:cNvPr id="6" name="Rectangle 5">
            <a:extLst>
              <a:ext uri="{FF2B5EF4-FFF2-40B4-BE49-F238E27FC236}">
                <a16:creationId xmlns="" xmlns:a16="http://schemas.microsoft.com/office/drawing/2014/main" id="{38B78242-8980-3922-8243-20774AE54D7D}"/>
              </a:ext>
            </a:extLst>
          </p:cNvPr>
          <p:cNvSpPr/>
          <p:nvPr/>
        </p:nvSpPr>
        <p:spPr>
          <a:xfrm>
            <a:off x="1188629" y="2443161"/>
            <a:ext cx="9824757" cy="3962400"/>
          </a:xfrm>
          <a:prstGeom prst="rect">
            <a:avLst/>
          </a:prstGeom>
          <a:solidFill>
            <a:schemeClr val="accent3">
              <a:lumMod val="20000"/>
              <a:lumOff val="8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a-IR" sz="2400" dirty="0">
                <a:solidFill>
                  <a:prstClr val="black"/>
                </a:solidFill>
                <a:ea typeface="Times New Roman" panose="02020603050405020304" pitchFamily="18" charset="0"/>
                <a:cs typeface="Lotus" panose="00000400000000000000" pitchFamily="2" charset="-78"/>
              </a:rPr>
              <a:t>گاهی اوقات بدن هنگام ورود مواد بی ضرر مثل گرده گلها ، یا بعضی خوراکی ها یا تماس بعضی مواد با پوست ،آنها را با مواد مضر اشتباه گرفته و نسبت به آنها حملات تهاجمی مثل عطسه ،آبریزش،خارش و قرمزی رخ می دهد </a:t>
            </a:r>
          </a:p>
          <a:p>
            <a:pPr>
              <a:lnSpc>
                <a:spcPct val="107000"/>
              </a:lnSpc>
              <a:spcAft>
                <a:spcPts val="800"/>
              </a:spcAft>
            </a:pPr>
            <a:r>
              <a:rPr lang="fa-IR" sz="2400" dirty="0">
                <a:solidFill>
                  <a:prstClr val="black"/>
                </a:solidFill>
                <a:ea typeface="Times New Roman" panose="02020603050405020304" pitchFamily="18" charset="0"/>
                <a:cs typeface="Lotus" panose="00000400000000000000" pitchFamily="2" charset="-78"/>
              </a:rPr>
              <a:t>آلرژی مهمترین عاملی است که افراد را مستعد ابتلا به آسم میکند. تماس طولانی مدت با آلرژن ها یا عوامل تحریک کننده مجاری تنفسی نیز خطر پیدایش آسم را افزایش می دهد. عوامل آلرژی زای شایع یا فصلی مثل :گرده، علف های هرز، درختان و گرد و غبار،سوسک ها و کرک و موی حیوانات هستند. </a:t>
            </a:r>
          </a:p>
          <a:p>
            <a:pPr>
              <a:lnSpc>
                <a:spcPct val="107000"/>
              </a:lnSpc>
              <a:spcAft>
                <a:spcPts val="800"/>
              </a:spcAft>
            </a:pPr>
            <a:r>
              <a:rPr lang="fa-IR" dirty="0">
                <a:solidFill>
                  <a:prstClr val="white"/>
                </a:solidFill>
                <a:ea typeface="Times New Roman" panose="02020603050405020304" pitchFamily="18" charset="0"/>
              </a:rPr>
              <a:t>.</a:t>
            </a:r>
            <a:endParaRPr lang="en-US" dirty="0">
              <a:solidFill>
                <a:prstClr val="white"/>
              </a:solidFill>
              <a:ea typeface="Times New Roman" panose="02020603050405020304" pitchFamily="18" charset="0"/>
              <a:cs typeface="Arial" panose="020B0604020202020204" pitchFamily="34" charset="0"/>
            </a:endParaRPr>
          </a:p>
        </p:txBody>
      </p:sp>
      <p:sp>
        <p:nvSpPr>
          <p:cNvPr id="7" name="Flowchart: Preparation 6"/>
          <p:cNvSpPr/>
          <p:nvPr/>
        </p:nvSpPr>
        <p:spPr>
          <a:xfrm>
            <a:off x="2948233" y="228599"/>
            <a:ext cx="6305550" cy="885825"/>
          </a:xfrm>
          <a:prstGeom prst="flowChartPreparation">
            <a:avLst/>
          </a:prstGeom>
          <a:solidFill>
            <a:schemeClr val="accent1"/>
          </a:solidFill>
          <a:ln>
            <a:solidFill>
              <a:schemeClr val="tx1"/>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fa-IR" sz="5400" dirty="0">
                <a:ln w="0"/>
                <a:solidFill>
                  <a:prstClr val="black"/>
                </a:solidFill>
                <a:effectLst>
                  <a:outerShdw blurRad="38100" dist="19050" dir="2700000" algn="tl" rotWithShape="0">
                    <a:prstClr val="black">
                      <a:alpha val="40000"/>
                    </a:prstClr>
                  </a:outerShdw>
                </a:effectLst>
                <a:cs typeface="Lotus" panose="00000400000000000000" pitchFamily="2" charset="-78"/>
              </a:rPr>
              <a:t>آلرژی</a:t>
            </a:r>
            <a:endParaRPr lang="fa-IR" sz="5400" dirty="0">
              <a:ln w="0"/>
              <a:solidFill>
                <a:prstClr val="black"/>
              </a:solidFill>
              <a:effectLst>
                <a:outerShdw blurRad="38100" dist="19050" dir="2700000" algn="tl" rotWithShape="0">
                  <a:prstClr val="black">
                    <a:alpha val="40000"/>
                  </a:prstClr>
                </a:outerShdw>
              </a:effectLst>
              <a:cs typeface="Lotus" panose="00000400000000000000" pitchFamily="2" charset="-78"/>
            </a:endParaRPr>
          </a:p>
        </p:txBody>
      </p:sp>
    </p:spTree>
    <p:extLst>
      <p:ext uri="{BB962C8B-B14F-4D97-AF65-F5344CB8AC3E}">
        <p14:creationId xmlns:p14="http://schemas.microsoft.com/office/powerpoint/2010/main" val="4243783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84494"/>
            <a:ext cx="5284694" cy="31735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5284694" cy="3684494"/>
          </a:xfrm>
          <a:prstGeom prst="rect">
            <a:avLst/>
          </a:prstGeom>
        </p:spPr>
      </p:pic>
      <p:sp>
        <p:nvSpPr>
          <p:cNvPr id="7" name="Rectangle 6"/>
          <p:cNvSpPr/>
          <p:nvPr/>
        </p:nvSpPr>
        <p:spPr>
          <a:xfrm>
            <a:off x="8256494" y="783522"/>
            <a:ext cx="2097741" cy="646331"/>
          </a:xfrm>
          <a:prstGeom prst="rect">
            <a:avLst/>
          </a:prstGeom>
        </p:spPr>
        <p:txBody>
          <a:bodyPr wrap="square">
            <a:spAutoFit/>
          </a:bodyPr>
          <a:lstStyle/>
          <a:p>
            <a:r>
              <a:rPr lang="fa-IR" sz="3600" b="1" dirty="0">
                <a:solidFill>
                  <a:prstClr val="white"/>
                </a:solidFill>
                <a:cs typeface="Lotus" panose="00000400000000000000" pitchFamily="2" charset="-78"/>
              </a:rPr>
              <a:t>آسم چیست؟</a:t>
            </a:r>
            <a:endParaRPr lang="fa-IR" sz="3600" b="1" dirty="0">
              <a:solidFill>
                <a:prstClr val="white"/>
              </a:solidFill>
              <a:cs typeface="Lotus" panose="00000400000000000000" pitchFamily="2" charset="-78"/>
            </a:endParaRPr>
          </a:p>
        </p:txBody>
      </p:sp>
      <p:sp>
        <p:nvSpPr>
          <p:cNvPr id="8" name="Rectangle 7"/>
          <p:cNvSpPr/>
          <p:nvPr/>
        </p:nvSpPr>
        <p:spPr>
          <a:xfrm>
            <a:off x="5284695" y="1680883"/>
            <a:ext cx="6907304" cy="4001095"/>
          </a:xfrm>
          <a:prstGeom prst="rect">
            <a:avLst/>
          </a:prstGeom>
        </p:spPr>
        <p:txBody>
          <a:bodyPr wrap="square">
            <a:spAutoFit/>
          </a:bodyPr>
          <a:lstStyle/>
          <a:p>
            <a:pPr algn="just"/>
            <a:r>
              <a:rPr lang="fa-IR" b="1" dirty="0">
                <a:solidFill>
                  <a:srgbClr val="EF7A24">
                    <a:lumMod val="20000"/>
                    <a:lumOff val="80000"/>
                  </a:srgbClr>
                </a:solidFill>
                <a:cs typeface="Lotus" panose="00000400000000000000" pitchFamily="2" charset="-78"/>
              </a:rPr>
              <a:t>آسم بیماری التهابی مزمن مجاری تنفسی است که سبب واکنش مفرط راه‌های تنفسی، ادم مخاطی تولید خلط می‌شود</a:t>
            </a:r>
            <a:r>
              <a:rPr lang="fa-IR" b="1" dirty="0">
                <a:solidFill>
                  <a:srgbClr val="EF7A24">
                    <a:lumMod val="20000"/>
                    <a:lumOff val="80000"/>
                  </a:srgbClr>
                </a:solidFill>
                <a:cs typeface="Lotus" panose="00000400000000000000" pitchFamily="2" charset="-78"/>
              </a:rPr>
              <a:t>.</a:t>
            </a:r>
          </a:p>
          <a:p>
            <a:pPr algn="just"/>
            <a:endParaRPr lang="fa-IR" b="1" dirty="0">
              <a:solidFill>
                <a:srgbClr val="EF7A24">
                  <a:lumMod val="20000"/>
                  <a:lumOff val="80000"/>
                </a:srgbClr>
              </a:solidFill>
              <a:cs typeface="Lotus" panose="00000400000000000000" pitchFamily="2" charset="-78"/>
            </a:endParaRPr>
          </a:p>
          <a:p>
            <a:pPr algn="just"/>
            <a:r>
              <a:rPr lang="fa-IR" b="1" dirty="0">
                <a:solidFill>
                  <a:srgbClr val="EF7A24">
                    <a:lumMod val="20000"/>
                    <a:lumOff val="80000"/>
                  </a:srgbClr>
                </a:solidFill>
                <a:cs typeface="Lotus" panose="00000400000000000000" pitchFamily="2" charset="-78"/>
              </a:rPr>
              <a:t>این التهاب در نهایت باعث بروز دوره‌های تکرار شونده‌ای از نشانه‌های آسم یعنی سرفه، فشردگی قفسه سینه ،خس خس و تنگی نفس خواهد شد</a:t>
            </a:r>
            <a:r>
              <a:rPr lang="fa-IR" b="1" dirty="0">
                <a:solidFill>
                  <a:srgbClr val="EF7A24">
                    <a:lumMod val="20000"/>
                    <a:lumOff val="80000"/>
                  </a:srgbClr>
                </a:solidFill>
                <a:cs typeface="Lotus" panose="00000400000000000000" pitchFamily="2" charset="-78"/>
              </a:rPr>
              <a:t>.</a:t>
            </a:r>
          </a:p>
          <a:p>
            <a:pPr algn="just"/>
            <a:endParaRPr lang="fa-IR" b="1" dirty="0">
              <a:solidFill>
                <a:srgbClr val="EF7A24">
                  <a:lumMod val="20000"/>
                  <a:lumOff val="80000"/>
                </a:srgbClr>
              </a:solidFill>
              <a:cs typeface="Lotus" panose="00000400000000000000" pitchFamily="2" charset="-78"/>
            </a:endParaRPr>
          </a:p>
          <a:p>
            <a:pPr algn="just"/>
            <a:r>
              <a:rPr lang="fa-IR" b="1" dirty="0">
                <a:solidFill>
                  <a:srgbClr val="EF7A24">
                    <a:lumMod val="20000"/>
                    <a:lumOff val="80000"/>
                  </a:srgbClr>
                </a:solidFill>
                <a:cs typeface="Lotus" panose="00000400000000000000" pitchFamily="2" charset="-78"/>
              </a:rPr>
              <a:t>آسم شایع‌ترین بیماری مزمن دوران کودکی است و البته می‌تواند در هر سنی ایجاد شود.</a:t>
            </a:r>
          </a:p>
          <a:p>
            <a:pPr algn="just"/>
            <a:r>
              <a:rPr lang="fa-IR" b="1" dirty="0">
                <a:solidFill>
                  <a:srgbClr val="EF7A24">
                    <a:lumMod val="20000"/>
                    <a:lumOff val="80000"/>
                  </a:srgbClr>
                </a:solidFill>
                <a:cs typeface="Lotus" panose="00000400000000000000" pitchFamily="2" charset="-78"/>
              </a:rPr>
              <a:t>اگرچه برنامه‌های درمانی و داروهای بهتری برای رفع آن به کار گرفته شده اما باز هم مرگ و میر ناشی از این بیماری همچنان روند صعودی دارد</a:t>
            </a:r>
            <a:r>
              <a:rPr lang="fa-IR" b="1" dirty="0">
                <a:solidFill>
                  <a:srgbClr val="EF7A24">
                    <a:lumMod val="20000"/>
                    <a:lumOff val="80000"/>
                  </a:srgbClr>
                </a:solidFill>
                <a:cs typeface="Lotus" panose="00000400000000000000" pitchFamily="2" charset="-78"/>
              </a:rPr>
              <a:t>.</a:t>
            </a:r>
          </a:p>
          <a:p>
            <a:pPr algn="just"/>
            <a:endParaRPr lang="fa-IR" b="1" dirty="0">
              <a:solidFill>
                <a:srgbClr val="EF7A24">
                  <a:lumMod val="20000"/>
                  <a:lumOff val="80000"/>
                </a:srgbClr>
              </a:solidFill>
              <a:cs typeface="Lotus" panose="00000400000000000000" pitchFamily="2" charset="-78"/>
            </a:endParaRPr>
          </a:p>
          <a:p>
            <a:pPr algn="just"/>
            <a:r>
              <a:rPr lang="fa-IR" b="1" dirty="0">
                <a:solidFill>
                  <a:srgbClr val="EF7A24">
                    <a:lumMod val="20000"/>
                    <a:lumOff val="80000"/>
                  </a:srgbClr>
                </a:solidFill>
                <a:cs typeface="Lotus" panose="00000400000000000000" pitchFamily="2" charset="-78"/>
              </a:rPr>
              <a:t> آسم بیماری مخربی است که مانع حضور موثر بیماران در محل کار مدرسه می‌شود و در انتخاب شغل فعالیت فیزیکی و کیفیت عمومی زندگی آنها تاثیرمی‌گذرد آسم را همچنین ‌می توان با عنوان آسم آتوپیک (بیرونی )یا غیر آتوپیک (درونی) و بر این اساس طبقه‌بندی کرد که آیا علائم توسط آلرژی‌زاها ایجاد شدند یا خیر</a:t>
            </a:r>
            <a:r>
              <a:rPr lang="fa-IR" sz="2000" b="1" dirty="0">
                <a:ln w="0"/>
                <a:solidFill>
                  <a:srgbClr val="EF7A24">
                    <a:lumMod val="20000"/>
                    <a:lumOff val="80000"/>
                  </a:srgbClr>
                </a:solidFill>
                <a:effectLst>
                  <a:outerShdw blurRad="38100" dist="19050" dir="2700000" algn="tl" rotWithShape="0">
                    <a:prstClr val="black">
                      <a:alpha val="40000"/>
                    </a:prstClr>
                  </a:outerShdw>
                </a:effectLst>
                <a:latin typeface="Segoe UI" panose="020B0502040204020203" pitchFamily="34" charset="0"/>
                <a:ea typeface="Segoe UI" panose="020B0502040204020203" pitchFamily="34" charset="0"/>
                <a:cs typeface="Lotus" panose="00000400000000000000" pitchFamily="2" charset="-78"/>
              </a:rPr>
              <a:t>.</a:t>
            </a:r>
            <a:endParaRPr lang="fa-IR" sz="2000" b="1" dirty="0">
              <a:ln w="0"/>
              <a:solidFill>
                <a:srgbClr val="EF7A24">
                  <a:lumMod val="20000"/>
                  <a:lumOff val="80000"/>
                </a:srgbClr>
              </a:solidFill>
              <a:effectLst>
                <a:outerShdw blurRad="38100" dist="19050" dir="2700000" algn="tl" rotWithShape="0">
                  <a:prstClr val="black">
                    <a:alpha val="40000"/>
                  </a:prstClr>
                </a:outerShdw>
              </a:effectLst>
              <a:latin typeface="Segoe UI" panose="020B0502040204020203" pitchFamily="34" charset="0"/>
              <a:ea typeface="Segoe UI" panose="020B0502040204020203" pitchFamily="34" charset="0"/>
              <a:cs typeface="Lotus" panose="00000400000000000000" pitchFamily="2" charset="-78"/>
            </a:endParaRPr>
          </a:p>
        </p:txBody>
      </p:sp>
    </p:spTree>
    <p:extLst>
      <p:ext uri="{BB962C8B-B14F-4D97-AF65-F5344CB8AC3E}">
        <p14:creationId xmlns:p14="http://schemas.microsoft.com/office/powerpoint/2010/main" val="298186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3753" y="1497947"/>
            <a:ext cx="9412941" cy="3732959"/>
          </a:xfrm>
        </p:spPr>
        <p:txBody>
          <a:bodyPr>
            <a:normAutofit fontScale="85000" lnSpcReduction="20000"/>
          </a:bodyPr>
          <a:lstStyle/>
          <a:p>
            <a:pPr algn="just"/>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مواد </a:t>
            </a:r>
            <a:r>
              <a:rPr lang="fa-IR" sz="2800" b="1"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آلرژن            </a:t>
            </a:r>
            <a:r>
              <a:rPr lang="fa-IR" sz="2800" b="1"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  </a:t>
            </a:r>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مثل </a:t>
            </a:r>
            <a:r>
              <a:rPr lang="fa-IR" sz="2800" b="1"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گرده گیاهان ،گرد و غبار، اجزای حیوانی مثل مو</a:t>
            </a:r>
          </a:p>
          <a:p>
            <a:pPr algn="just"/>
            <a:endPar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endParaRPr>
          </a:p>
          <a:p>
            <a:pPr algn="just"/>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داروها             </a:t>
            </a:r>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 مثل </a:t>
            </a:r>
            <a:r>
              <a:rPr lang="fa-IR" sz="2800" b="1"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آسپرین</a:t>
            </a:r>
          </a:p>
          <a:p>
            <a:pPr algn="just"/>
            <a:endPar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endParaRPr>
          </a:p>
          <a:p>
            <a:pPr algn="just"/>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مواد </a:t>
            </a:r>
            <a:r>
              <a:rPr lang="fa-IR" sz="2800" b="1"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شیمیایی </a:t>
            </a:r>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         </a:t>
            </a:r>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  مثل </a:t>
            </a:r>
            <a:r>
              <a:rPr lang="fa-IR" sz="2800" b="1"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مواد محافظ و نگهدارنده اضافه شده به مواد </a:t>
            </a:r>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غذایی</a:t>
            </a:r>
          </a:p>
          <a:p>
            <a:pPr algn="just"/>
            <a:endPar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endParaRPr>
          </a:p>
          <a:p>
            <a:pPr algn="just"/>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عوامل‌ </a:t>
            </a:r>
            <a:r>
              <a:rPr lang="fa-IR" sz="2800" b="1"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و آلودگی‌های محیط </a:t>
            </a:r>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          </a:t>
            </a:r>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  مثل </a:t>
            </a:r>
            <a:r>
              <a:rPr lang="fa-IR" sz="2800" b="1"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دود سیگار، گازهای صنعتی ،هوای سرد، بوی </a:t>
            </a:r>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قوی</a:t>
            </a:r>
          </a:p>
          <a:p>
            <a:pPr algn="just"/>
            <a:endParaRPr lang="fa-IR" sz="2800" b="1"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endParaRPr>
          </a:p>
          <a:p>
            <a:pPr algn="just"/>
            <a:r>
              <a:rPr lang="fa-IR" sz="2800" b="1"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استرس‌های روحی روانی مثل ترس ،اضطراب، عصبانیت</a:t>
            </a:r>
          </a:p>
          <a:p>
            <a:pPr algn="just"/>
            <a:endParaRPr lang="fa-IR" sz="2800" dirty="0">
              <a:ln w="0"/>
              <a:solidFill>
                <a:schemeClr val="tx1"/>
              </a:solidFill>
              <a:effectLst>
                <a:outerShdw blurRad="38100" dist="19050" dir="2700000" algn="tl" rotWithShape="0">
                  <a:schemeClr val="dk1">
                    <a:alpha val="40000"/>
                  </a:schemeClr>
                </a:outerShdw>
              </a:effectLst>
              <a:cs typeface="+mj-cs"/>
            </a:endParaRPr>
          </a:p>
        </p:txBody>
      </p:sp>
      <p:sp>
        <p:nvSpPr>
          <p:cNvPr id="8" name="Wave 7"/>
          <p:cNvSpPr/>
          <p:nvPr/>
        </p:nvSpPr>
        <p:spPr>
          <a:xfrm>
            <a:off x="2716307" y="147917"/>
            <a:ext cx="6642846" cy="968188"/>
          </a:xfrm>
          <a:prstGeom prst="wav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prstClr val="white"/>
                </a:solidFill>
                <a:cs typeface="Lotus" panose="00000400000000000000" pitchFamily="2" charset="-78"/>
              </a:rPr>
              <a:t>عوامل ایجاد کننده حملات آسم :</a:t>
            </a:r>
            <a:endParaRPr lang="fa-IR" sz="2400" b="1" dirty="0">
              <a:solidFill>
                <a:prstClr val="white"/>
              </a:solidFill>
              <a:cs typeface="Lotus" panose="00000400000000000000" pitchFamily="2" charset="-78"/>
            </a:endParaRPr>
          </a:p>
        </p:txBody>
      </p:sp>
      <p:sp>
        <p:nvSpPr>
          <p:cNvPr id="13" name="Left Arrow 12"/>
          <p:cNvSpPr/>
          <p:nvPr/>
        </p:nvSpPr>
        <p:spPr>
          <a:xfrm>
            <a:off x="7785848" y="3063269"/>
            <a:ext cx="645458" cy="268940"/>
          </a:xfrm>
          <a:prstGeom prst="leftArrow">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solidFill>
                <a:prstClr val="white"/>
              </a:solidFill>
            </a:endParaRPr>
          </a:p>
        </p:txBody>
      </p:sp>
      <p:sp>
        <p:nvSpPr>
          <p:cNvPr id="14" name="Left Arrow 13"/>
          <p:cNvSpPr/>
          <p:nvPr/>
        </p:nvSpPr>
        <p:spPr>
          <a:xfrm>
            <a:off x="6432178" y="3793892"/>
            <a:ext cx="645458" cy="268940"/>
          </a:xfrm>
          <a:prstGeom prst="leftArrow">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solidFill>
                <a:prstClr val="white"/>
              </a:solidFill>
            </a:endParaRPr>
          </a:p>
        </p:txBody>
      </p:sp>
      <p:sp>
        <p:nvSpPr>
          <p:cNvPr id="15" name="Left Arrow 14"/>
          <p:cNvSpPr/>
          <p:nvPr/>
        </p:nvSpPr>
        <p:spPr>
          <a:xfrm>
            <a:off x="7920318" y="1497947"/>
            <a:ext cx="645458" cy="268940"/>
          </a:xfrm>
          <a:prstGeom prst="leftArrow">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solidFill>
                <a:prstClr val="white"/>
              </a:solidFill>
            </a:endParaRPr>
          </a:p>
        </p:txBody>
      </p:sp>
      <p:sp>
        <p:nvSpPr>
          <p:cNvPr id="16" name="Left Arrow 15"/>
          <p:cNvSpPr/>
          <p:nvPr/>
        </p:nvSpPr>
        <p:spPr>
          <a:xfrm>
            <a:off x="8283388" y="2245659"/>
            <a:ext cx="645458" cy="303889"/>
          </a:xfrm>
          <a:prstGeom prst="leftArrow">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solidFill>
                <a:prstClr val="white"/>
              </a:solidFill>
            </a:endParaRPr>
          </a:p>
        </p:txBody>
      </p:sp>
      <p:sp>
        <p:nvSpPr>
          <p:cNvPr id="17" name="Right Bracket 16"/>
          <p:cNvSpPr/>
          <p:nvPr/>
        </p:nvSpPr>
        <p:spPr>
          <a:xfrm>
            <a:off x="9614646" y="1183271"/>
            <a:ext cx="685800" cy="4047635"/>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solidFill>
                <a:prstClr val="black"/>
              </a:solidFill>
            </a:endParaRPr>
          </a:p>
        </p:txBody>
      </p:sp>
    </p:spTree>
    <p:extLst>
      <p:ext uri="{BB962C8B-B14F-4D97-AF65-F5344CB8AC3E}">
        <p14:creationId xmlns:p14="http://schemas.microsoft.com/office/powerpoint/2010/main" val="3067319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751729" y="211230"/>
            <a:ext cx="3876675" cy="876300"/>
          </a:xfrm>
          <a:prstGeom prst="ellips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sz="2800" b="1" dirty="0">
                <a:ln w="0"/>
                <a:solidFill>
                  <a:prstClr val="white"/>
                </a:solidFill>
                <a:effectLst>
                  <a:outerShdw blurRad="38100" dist="19050" dir="2700000" algn="tl" rotWithShape="0">
                    <a:prstClr val="black">
                      <a:alpha val="40000"/>
                    </a:prstClr>
                  </a:outerShdw>
                </a:effectLst>
                <a:latin typeface="Segoe UI" panose="020B0502040204020203" pitchFamily="34" charset="0"/>
                <a:ea typeface="Segoe UI" panose="020B0502040204020203" pitchFamily="34" charset="0"/>
                <a:cs typeface="Lotus" panose="00000400000000000000" pitchFamily="2" charset="-78"/>
              </a:rPr>
              <a:t>پاتوفیزیولوژی</a:t>
            </a:r>
            <a:endParaRPr lang="fa-IR" sz="2800" b="1" dirty="0">
              <a:ln w="12700">
                <a:solidFill>
                  <a:srgbClr val="E7E6E6">
                    <a:lumMod val="75000"/>
                  </a:srgbClr>
                </a:solidFill>
                <a:prstDash val="solid"/>
              </a:ln>
              <a:pattFill prst="dkUpDiag">
                <a:fgClr>
                  <a:srgbClr val="E7E6E6"/>
                </a:fgClr>
                <a:bgClr>
                  <a:srgbClr val="E7E6E6">
                    <a:lumMod val="20000"/>
                    <a:lumOff val="80000"/>
                  </a:srgbClr>
                </a:bgClr>
              </a:pattFill>
              <a:effectLst>
                <a:outerShdw dist="38100" dir="2640000" algn="bl" rotWithShape="0">
                  <a:srgbClr val="E7E6E6">
                    <a:lumMod val="75000"/>
                  </a:srgbClr>
                </a:outerShdw>
              </a:effectLst>
              <a:latin typeface="Segoe UI" panose="020B0502040204020203" pitchFamily="34" charset="0"/>
              <a:ea typeface="Segoe UI" panose="020B0502040204020203" pitchFamily="34" charset="0"/>
              <a:cs typeface="Lotus"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699" y="1314451"/>
            <a:ext cx="4037480" cy="3109631"/>
          </a:xfrm>
          <a:prstGeom prst="rect">
            <a:avLst/>
          </a:prstGeom>
        </p:spPr>
      </p:pic>
      <p:sp>
        <p:nvSpPr>
          <p:cNvPr id="5" name="Subtitle 4"/>
          <p:cNvSpPr>
            <a:spLocks noGrp="1"/>
          </p:cNvSpPr>
          <p:nvPr>
            <p:ph type="subTitle" idx="1"/>
          </p:nvPr>
        </p:nvSpPr>
        <p:spPr>
          <a:xfrm>
            <a:off x="179295" y="1314451"/>
            <a:ext cx="7628404" cy="3781984"/>
          </a:xfrm>
        </p:spPr>
        <p:txBody>
          <a:bodyPr>
            <a:normAutofit/>
          </a:bodyPr>
          <a:lstStyle/>
          <a:p>
            <a:r>
              <a:rPr lang="fa-IR" b="1" dirty="0">
                <a:ln w="0"/>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پاتولوژی اصلی و زمینه ساز آسم در واقع همان التهاب منتشر قابل برگشت راه‌های تنفسی است که سبب تنگ و باریک شدن مجاری هوایی می‌شود. ماستوئید ها و نوتروفیل‌ها و لنفوسیت آئوزینوفیل‌ها از جمله سلول‌هایی هستند که نقش کلیدی در فرایند التهاب آسم ایفا می‌کنند. مواد شیمیایی مثل هیستامین برادیکینین، پروستاگلاندین‌ ها و... باعث تداوم پاسخ التهابی و در نتیجه افزایش جریان خون و انقباض عروق نشت مایع از عروق تجمع گلبول‌های سفید خون در منطقه انقباض برونش‌ها می‌شود</a:t>
            </a:r>
            <a:endParaRPr lang="fa-I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75311"/>
            <a:ext cx="4322667" cy="2675965"/>
          </a:xfrm>
          <a:prstGeom prst="rect">
            <a:avLst/>
          </a:prstGeom>
        </p:spPr>
      </p:pic>
    </p:spTree>
    <p:extLst>
      <p:ext uri="{BB962C8B-B14F-4D97-AF65-F5344CB8AC3E}">
        <p14:creationId xmlns:p14="http://schemas.microsoft.com/office/powerpoint/2010/main" val="123073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717"/>
            <a:ext cx="3899647" cy="3539680"/>
          </a:xfrm>
          <a:prstGeom prst="rect">
            <a:avLst/>
          </a:prstGeom>
        </p:spPr>
      </p:pic>
      <p:sp>
        <p:nvSpPr>
          <p:cNvPr id="5" name="Rectangle 4"/>
          <p:cNvSpPr/>
          <p:nvPr/>
        </p:nvSpPr>
        <p:spPr>
          <a:xfrm>
            <a:off x="3899647" y="0"/>
            <a:ext cx="8292353" cy="553998"/>
          </a:xfrm>
          <a:prstGeom prst="rect">
            <a:avLst/>
          </a:prstGeom>
          <a:solidFill>
            <a:srgbClr val="7030A0"/>
          </a:solidFill>
        </p:spPr>
        <p:txBody>
          <a:bodyPr wrap="square">
            <a:spAutoFit/>
          </a:bodyPr>
          <a:lstStyle/>
          <a:p>
            <a:pPr algn="just"/>
            <a:r>
              <a:rPr lang="fa-IR" sz="3000" b="1" dirty="0">
                <a:ln w="0"/>
                <a:solidFill>
                  <a:prstClr val="white"/>
                </a:solidFill>
                <a:effectLst>
                  <a:outerShdw blurRad="38100" dist="19050" dir="2700000" algn="tl" rotWithShape="0">
                    <a:prstClr val="black">
                      <a:alpha val="40000"/>
                    </a:prstClr>
                  </a:outerShdw>
                </a:effectLst>
                <a:latin typeface="Segoe UI" panose="020B0502040204020203" pitchFamily="34" charset="0"/>
                <a:ea typeface="Segoe UI" panose="020B0502040204020203" pitchFamily="34" charset="0"/>
                <a:cs typeface="Lotus" panose="00000400000000000000" pitchFamily="2" charset="-78"/>
              </a:rPr>
              <a:t>سه نشانه شایع آسم :</a:t>
            </a:r>
          </a:p>
        </p:txBody>
      </p:sp>
      <p:graphicFrame>
        <p:nvGraphicFramePr>
          <p:cNvPr id="11" name="Diagram 10"/>
          <p:cNvGraphicFramePr/>
          <p:nvPr>
            <p:extLst>
              <p:ext uri="{D42A27DB-BD31-4B8C-83A1-F6EECF244321}">
                <p14:modId xmlns:p14="http://schemas.microsoft.com/office/powerpoint/2010/main" val="2691769208"/>
              </p:ext>
            </p:extLst>
          </p:nvPr>
        </p:nvGraphicFramePr>
        <p:xfrm>
          <a:off x="3899647" y="858130"/>
          <a:ext cx="8128000" cy="5472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odecagon 11"/>
          <p:cNvSpPr/>
          <p:nvPr/>
        </p:nvSpPr>
        <p:spPr>
          <a:xfrm>
            <a:off x="11012657" y="1631832"/>
            <a:ext cx="675249" cy="663871"/>
          </a:xfrm>
          <a:prstGeom prst="dodec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16" name="Title 15"/>
          <p:cNvSpPr>
            <a:spLocks noGrp="1"/>
          </p:cNvSpPr>
          <p:nvPr>
            <p:ph type="ctrTitle"/>
          </p:nvPr>
        </p:nvSpPr>
        <p:spPr>
          <a:xfrm>
            <a:off x="10932941" y="3314597"/>
            <a:ext cx="783103" cy="722254"/>
          </a:xfrm>
        </p:spPr>
        <p:txBody>
          <a:bodyPr>
            <a:normAutofit fontScale="90000"/>
          </a:bodyPr>
          <a:lstStyle/>
          <a:p>
            <a:r>
              <a:rPr lang="fa-IR" dirty="0" smtClean="0"/>
              <a:t>2</a:t>
            </a:r>
            <a:endParaRPr lang="fa-IR" dirty="0"/>
          </a:p>
        </p:txBody>
      </p:sp>
      <p:sp>
        <p:nvSpPr>
          <p:cNvPr id="14" name="Subtitle 13"/>
          <p:cNvSpPr>
            <a:spLocks noGrp="1"/>
          </p:cNvSpPr>
          <p:nvPr>
            <p:ph type="subTitle" idx="1"/>
          </p:nvPr>
        </p:nvSpPr>
        <p:spPr>
          <a:xfrm>
            <a:off x="10932941" y="1740123"/>
            <a:ext cx="872197" cy="762347"/>
          </a:xfrm>
        </p:spPr>
        <p:txBody>
          <a:bodyPr>
            <a:normAutofit fontScale="92500" lnSpcReduction="20000"/>
          </a:bodyPr>
          <a:lstStyle/>
          <a:p>
            <a:r>
              <a:rPr lang="fa-IR" sz="6000" b="1" dirty="0" smtClean="0">
                <a:solidFill>
                  <a:srgbClr val="FFFF00"/>
                </a:solidFill>
              </a:rPr>
              <a:t>1</a:t>
            </a:r>
            <a:endParaRPr lang="fa-IR" sz="6000" b="1" dirty="0">
              <a:solidFill>
                <a:srgbClr val="FFFF00"/>
              </a:solidFill>
            </a:endParaRPr>
          </a:p>
        </p:txBody>
      </p:sp>
      <p:sp>
        <p:nvSpPr>
          <p:cNvPr id="15" name="Dodecagon 14"/>
          <p:cNvSpPr/>
          <p:nvPr/>
        </p:nvSpPr>
        <p:spPr>
          <a:xfrm>
            <a:off x="11012658" y="3265359"/>
            <a:ext cx="649460" cy="631391"/>
          </a:xfrm>
          <a:prstGeom prst="dodec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17" name="Rectangle 16"/>
          <p:cNvSpPr/>
          <p:nvPr/>
        </p:nvSpPr>
        <p:spPr>
          <a:xfrm>
            <a:off x="11081824" y="3265359"/>
            <a:ext cx="485335" cy="1046440"/>
          </a:xfrm>
          <a:prstGeom prst="rect">
            <a:avLst/>
          </a:prstGeom>
        </p:spPr>
        <p:txBody>
          <a:bodyPr wrap="square">
            <a:spAutoFit/>
          </a:bodyPr>
          <a:lstStyle/>
          <a:p>
            <a:pPr algn="just"/>
            <a:r>
              <a:rPr lang="fa-IR" sz="4400" dirty="0">
                <a:ln w="0"/>
                <a:solidFill>
                  <a:srgbClr val="FFFF00"/>
                </a:solidFill>
                <a:effectLst>
                  <a:outerShdw blurRad="38100" dist="19050" dir="2700000" algn="tl" rotWithShape="0">
                    <a:prstClr val="black">
                      <a:alpha val="40000"/>
                    </a:prstClr>
                  </a:outerShdw>
                </a:effectLst>
                <a:latin typeface="Segoe UI" panose="020B0502040204020203" pitchFamily="34" charset="0"/>
                <a:ea typeface="Segoe UI" panose="020B0502040204020203" pitchFamily="34" charset="0"/>
              </a:rPr>
              <a:t>2</a:t>
            </a:r>
          </a:p>
          <a:p>
            <a:pPr algn="just"/>
            <a:endParaRPr lang="fa-IR" dirty="0">
              <a:ln w="0"/>
              <a:solidFill>
                <a:prstClr val="black"/>
              </a:solidFill>
              <a:effectLst>
                <a:outerShdw blurRad="38100" dist="19050" dir="2700000" algn="tl" rotWithShape="0">
                  <a:prstClr val="black">
                    <a:alpha val="40000"/>
                  </a:prstClr>
                </a:outerShdw>
              </a:effectLst>
            </a:endParaRPr>
          </a:p>
        </p:txBody>
      </p:sp>
      <p:sp>
        <p:nvSpPr>
          <p:cNvPr id="18" name="Dodecagon 17"/>
          <p:cNvSpPr/>
          <p:nvPr/>
        </p:nvSpPr>
        <p:spPr>
          <a:xfrm>
            <a:off x="11012657" y="4848978"/>
            <a:ext cx="654733" cy="672353"/>
          </a:xfrm>
          <a:prstGeom prst="dodec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19" name="Rectangle 18"/>
          <p:cNvSpPr/>
          <p:nvPr/>
        </p:nvSpPr>
        <p:spPr>
          <a:xfrm>
            <a:off x="10841018" y="4924250"/>
            <a:ext cx="726141" cy="707886"/>
          </a:xfrm>
          <a:prstGeom prst="rect">
            <a:avLst/>
          </a:prstGeom>
        </p:spPr>
        <p:txBody>
          <a:bodyPr wrap="square">
            <a:spAutoFit/>
          </a:bodyPr>
          <a:lstStyle/>
          <a:p>
            <a:pPr algn="just"/>
            <a:r>
              <a:rPr lang="fa-IR" sz="4000" b="1" dirty="0">
                <a:ln w="0"/>
                <a:solidFill>
                  <a:srgbClr val="FFFF00"/>
                </a:solidFill>
                <a:effectLst>
                  <a:outerShdw blurRad="38100" dist="19050" dir="2700000" algn="tl" rotWithShape="0">
                    <a:prstClr val="black">
                      <a:alpha val="40000"/>
                    </a:prstClr>
                  </a:outerShdw>
                </a:effectLst>
                <a:latin typeface="Segoe UI" panose="020B0502040204020203" pitchFamily="34" charset="0"/>
                <a:ea typeface="Segoe UI" panose="020B0502040204020203" pitchFamily="34" charset="0"/>
              </a:rPr>
              <a:t>3</a:t>
            </a:r>
            <a:endParaRPr lang="fa-IR" sz="4000" b="1" dirty="0">
              <a:ln w="0"/>
              <a:solidFill>
                <a:srgbClr val="FFFF00"/>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405008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 y="1"/>
            <a:ext cx="12181983" cy="6857999"/>
          </a:xfrm>
          <a:prstGeom prst="rect">
            <a:avLst/>
          </a:prstGeom>
        </p:spPr>
      </p:pic>
      <p:sp>
        <p:nvSpPr>
          <p:cNvPr id="8" name="Rectangle 7"/>
          <p:cNvSpPr/>
          <p:nvPr/>
        </p:nvSpPr>
        <p:spPr>
          <a:xfrm>
            <a:off x="1885355" y="2487706"/>
            <a:ext cx="8431306" cy="4370294"/>
          </a:xfrm>
          <a:prstGeom prst="rect">
            <a:avLst/>
          </a:prstGeom>
          <a:ln>
            <a:noFill/>
          </a:ln>
          <a:effectLst>
            <a:outerShdw blurRad="50800" dist="38100" dir="16200000" rotWithShape="0">
              <a:prstClr val="black">
                <a:alpha val="40000"/>
              </a:prstClr>
            </a:outerShd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b="1" dirty="0">
                <a:solidFill>
                  <a:prstClr val="white"/>
                </a:solidFill>
                <a:cs typeface="Lotus" panose="00000400000000000000" pitchFamily="2" charset="-78"/>
              </a:rPr>
              <a:t>حملات آسمی در هنگام شب یا اوایل صبح به وقوع می‌پیوندند</a:t>
            </a:r>
            <a:r>
              <a:rPr lang="en-US" sz="2000" b="1" dirty="0">
                <a:solidFill>
                  <a:prstClr val="white"/>
                </a:solidFill>
                <a:cs typeface="Lotus" panose="00000400000000000000" pitchFamily="2" charset="-78"/>
              </a:rPr>
              <a:t>.</a:t>
            </a:r>
            <a:r>
              <a:rPr lang="ar-SA" sz="2000" b="1" dirty="0">
                <a:solidFill>
                  <a:prstClr val="white"/>
                </a:solidFill>
                <a:cs typeface="Lotus" panose="00000400000000000000" pitchFamily="2" charset="-78"/>
              </a:rPr>
              <a:t> علائم حملات آسمی شامل: بروز یا تشدید سرفه ،تاکی پنه ،کاهش </a:t>
            </a:r>
            <a:r>
              <a:rPr lang="en-US" sz="2000" b="1" dirty="0">
                <a:solidFill>
                  <a:prstClr val="white"/>
                </a:solidFill>
                <a:cs typeface="Lotus" panose="00000400000000000000" pitchFamily="2" charset="-78"/>
              </a:rPr>
              <a:t>spo2 </a:t>
            </a:r>
            <a:r>
              <a:rPr lang="ar-SA" sz="2000" b="1" dirty="0">
                <a:solidFill>
                  <a:prstClr val="white"/>
                </a:solidFill>
                <a:cs typeface="Lotus" panose="00000400000000000000" pitchFamily="2" charset="-78"/>
              </a:rPr>
              <a:t>، تاکی کاردی و درجاتی از هایپرتانسیون، پر هوایی قفسه سینه از به دام افتادن هوا داخل آلوئول و بی‌قراری و اضطراب می‌باشد</a:t>
            </a:r>
            <a:r>
              <a:rPr lang="en-US" sz="2000" b="1" dirty="0">
                <a:solidFill>
                  <a:prstClr val="white"/>
                </a:solidFill>
                <a:cs typeface="Lotus" panose="00000400000000000000" pitchFamily="2" charset="-78"/>
              </a:rPr>
              <a:t>.</a:t>
            </a:r>
          </a:p>
          <a:p>
            <a:r>
              <a:rPr lang="ar-SA" sz="2000" b="1" dirty="0">
                <a:solidFill>
                  <a:prstClr val="white"/>
                </a:solidFill>
                <a:cs typeface="Lotus" panose="00000400000000000000" pitchFamily="2" charset="-78"/>
              </a:rPr>
              <a:t> سرفه توام با تولید خلط یا بدون آن است گاهی اوقات خلط چنان در درون مجاری تنفسی گیر می‌کند که بیمار نمی‌تواند با سرفه آن را خارج نماید. بیمار دچار تنگی نفس فشردگی قفسه سینه می‌شود و باید برای بازدم تلاش کند،طول مدت بازدم نیز افزایش پیدا می‌کند اگرچه در آسم ، هایپوکسی شدید و تهدید کننده زندگی نیز می‌تواند رخ دهد اما این مشکل به ندرت اتفاق می‌افتد.</a:t>
            </a:r>
            <a:endParaRPr lang="en-US" sz="2000" b="1" dirty="0">
              <a:solidFill>
                <a:prstClr val="white"/>
              </a:solidFill>
              <a:cs typeface="Lotus" panose="00000400000000000000" pitchFamily="2" charset="-78"/>
            </a:endParaRPr>
          </a:p>
          <a:p>
            <a:r>
              <a:rPr lang="ar-SA" sz="2000" b="1" dirty="0">
                <a:solidFill>
                  <a:prstClr val="white"/>
                </a:solidFill>
                <a:cs typeface="Lotus" panose="00000400000000000000" pitchFamily="2" charset="-78"/>
              </a:rPr>
              <a:t> به اوج رسیدن نشانه‌های آسم در هنگام فعالیت،فقدان نشانه‌های شبانه آسم،و گاهی داشتن احساس خفگی در هنگام فعالیت از نشانه‌های آن مرتبط با فعالیت است</a:t>
            </a:r>
            <a:r>
              <a:rPr lang="ar-SA" b="1" dirty="0">
                <a:solidFill>
                  <a:prstClr val="white"/>
                </a:solidFill>
                <a:cs typeface="Lotus" panose="00000400000000000000" pitchFamily="2" charset="-78"/>
              </a:rPr>
              <a:t>.</a:t>
            </a:r>
            <a:endParaRPr lang="en-US" b="1" dirty="0">
              <a:solidFill>
                <a:prstClr val="white"/>
              </a:solidFill>
              <a:cs typeface="Lotus" panose="00000400000000000000" pitchFamily="2" charset="-78"/>
            </a:endParaRPr>
          </a:p>
        </p:txBody>
      </p:sp>
    </p:spTree>
    <p:extLst>
      <p:ext uri="{BB962C8B-B14F-4D97-AF65-F5344CB8AC3E}">
        <p14:creationId xmlns:p14="http://schemas.microsoft.com/office/powerpoint/2010/main" val="39597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4249270" cy="3079376"/>
          </a:xfrm>
          <a:prstGeom prst="rect">
            <a:avLst/>
          </a:prstGeom>
        </p:spPr>
      </p:pic>
      <p:sp>
        <p:nvSpPr>
          <p:cNvPr id="6" name="Round Diagonal Corner Rectangle 5"/>
          <p:cNvSpPr/>
          <p:nvPr/>
        </p:nvSpPr>
        <p:spPr>
          <a:xfrm>
            <a:off x="9897035" y="107577"/>
            <a:ext cx="2138083" cy="551330"/>
          </a:xfrm>
          <a:prstGeom prst="round2Diag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2800" b="1" dirty="0">
                <a:solidFill>
                  <a:prstClr val="black"/>
                </a:solidFill>
                <a:cs typeface="Lotus" panose="00000400000000000000" pitchFamily="2" charset="-78"/>
              </a:rPr>
              <a:t>تشخیص :</a:t>
            </a:r>
            <a:endParaRPr lang="fa-IR" sz="2800" b="1" dirty="0">
              <a:solidFill>
                <a:prstClr val="black"/>
              </a:solidFill>
              <a:cs typeface="Lotus" panose="00000400000000000000" pitchFamily="2" charset="-78"/>
            </a:endParaRPr>
          </a:p>
        </p:txBody>
      </p:sp>
      <p:sp>
        <p:nvSpPr>
          <p:cNvPr id="9" name="Rectangle 8"/>
          <p:cNvSpPr/>
          <p:nvPr/>
        </p:nvSpPr>
        <p:spPr>
          <a:xfrm>
            <a:off x="4585446" y="1300044"/>
            <a:ext cx="7449672" cy="1779333"/>
          </a:xfrm>
          <a:prstGeom prst="rect">
            <a:avLst/>
          </a:prstGeom>
        </p:spPr>
        <p:txBody>
          <a:bodyPr wrap="square">
            <a:spAutoFit/>
          </a:bodyPr>
          <a:lstStyle/>
          <a:p>
            <a:pPr>
              <a:lnSpc>
                <a:spcPct val="107000"/>
              </a:lnSpc>
              <a:spcAft>
                <a:spcPts val="800"/>
              </a:spcAft>
            </a:pPr>
            <a:r>
              <a:rPr lang="ar-SA" b="1" kern="100" dirty="0">
                <a:solidFill>
                  <a:prstClr val="black"/>
                </a:solidFill>
                <a:ea typeface="Times New Roman" panose="02020603050405020304" pitchFamily="18" charset="0"/>
                <a:cs typeface="Lotus" panose="00000400000000000000" pitchFamily="2" charset="-78"/>
              </a:rPr>
              <a:t>در خلال دوره‌های حاد تست خون و خلط نشان دهنده آزینوفیلی (افزایش سطح آذینوفیل‌ها) خواهند بود. در صورت وجود آلرژی سطح ایمونوگلوبین </a:t>
            </a:r>
            <a:r>
              <a:rPr lang="en-US" b="1" kern="100" dirty="0">
                <a:solidFill>
                  <a:prstClr val="black"/>
                </a:solidFill>
                <a:ea typeface="Times New Roman" panose="02020603050405020304" pitchFamily="18" charset="0"/>
                <a:cs typeface="Lotus" panose="00000400000000000000" pitchFamily="2" charset="-78"/>
              </a:rPr>
              <a:t> e</a:t>
            </a:r>
            <a:r>
              <a:rPr lang="en-US" b="1" kern="100" dirty="0">
                <a:solidFill>
                  <a:prstClr val="black"/>
                </a:solidFill>
                <a:latin typeface="Arial" panose="020B0604020202020204" pitchFamily="34" charset="0"/>
                <a:ea typeface="Times New Roman" panose="02020603050405020304" pitchFamily="18" charset="0"/>
                <a:cs typeface="Lotus" panose="00000400000000000000" pitchFamily="2" charset="-78"/>
              </a:rPr>
              <a:t> </a:t>
            </a:r>
            <a:r>
              <a:rPr lang="ar-SA" b="1" kern="100" dirty="0">
                <a:solidFill>
                  <a:prstClr val="black"/>
                </a:solidFill>
                <a:latin typeface="Arial" panose="020B0604020202020204" pitchFamily="34" charset="0"/>
                <a:ea typeface="Times New Roman" panose="02020603050405020304" pitchFamily="18" charset="0"/>
                <a:cs typeface="Lotus" panose="00000400000000000000" pitchFamily="2" charset="-78"/>
              </a:rPr>
              <a:t>سرم نیز بالا می‌رود.</a:t>
            </a:r>
            <a:endParaRPr lang="en-US" b="1" kern="100" dirty="0">
              <a:solidFill>
                <a:prstClr val="black"/>
              </a:solidFill>
              <a:ea typeface="Times New Roman" panose="02020603050405020304" pitchFamily="18" charset="0"/>
              <a:cs typeface="Lotus" panose="00000400000000000000" pitchFamily="2" charset="-78"/>
            </a:endParaRPr>
          </a:p>
          <a:p>
            <a:pPr>
              <a:lnSpc>
                <a:spcPct val="107000"/>
              </a:lnSpc>
              <a:spcAft>
                <a:spcPts val="800"/>
              </a:spcAft>
            </a:pPr>
            <a:r>
              <a:rPr lang="ar-SA" b="1" kern="100" dirty="0">
                <a:solidFill>
                  <a:prstClr val="black"/>
                </a:solidFill>
                <a:ea typeface="Times New Roman" panose="02020603050405020304" pitchFamily="18" charset="0"/>
                <a:cs typeface="Lotus" panose="00000400000000000000" pitchFamily="2" charset="-78"/>
              </a:rPr>
              <a:t>آنالیز گازهای خون شریانی و نتایج پالس اکسیمتری در دوران حملات حاد هستند. در ابتدا هایپوکاپنه تنفسی هم وجود دارد.</a:t>
            </a:r>
            <a:endParaRPr lang="en-US" b="1" kern="100" dirty="0">
              <a:solidFill>
                <a:prstClr val="black"/>
              </a:solidFill>
              <a:ea typeface="Times New Roman" panose="02020603050405020304" pitchFamily="18" charset="0"/>
              <a:cs typeface="Lotus" panose="00000400000000000000" pitchFamily="2" charset="-78"/>
            </a:endParaRPr>
          </a:p>
          <a:p>
            <a:pPr>
              <a:lnSpc>
                <a:spcPct val="107000"/>
              </a:lnSpc>
              <a:spcAft>
                <a:spcPts val="800"/>
              </a:spcAft>
            </a:pPr>
            <a:r>
              <a:rPr lang="ar-SA" b="1" kern="100" dirty="0">
                <a:solidFill>
                  <a:prstClr val="black"/>
                </a:solidFill>
                <a:ea typeface="Times New Roman" panose="02020603050405020304" pitchFamily="18" charset="0"/>
                <a:cs typeface="Lotus" panose="00000400000000000000" pitchFamily="2" charset="-78"/>
              </a:rPr>
              <a:t> با بدتر شدن وضعیت بیماری بیمار دچار خستگی شده </a:t>
            </a:r>
            <a:r>
              <a:rPr lang="en-US" b="1" kern="100" dirty="0">
                <a:solidFill>
                  <a:prstClr val="black"/>
                </a:solidFill>
                <a:ea typeface="Times New Roman" panose="02020603050405020304" pitchFamily="18" charset="0"/>
                <a:cs typeface="Lotus" panose="00000400000000000000" pitchFamily="2" charset="-78"/>
              </a:rPr>
              <a:t>Paco2</a:t>
            </a:r>
            <a:r>
              <a:rPr lang="ar-SA" b="1" kern="100" dirty="0">
                <a:solidFill>
                  <a:prstClr val="black"/>
                </a:solidFill>
                <a:ea typeface="Times New Roman" panose="02020603050405020304" pitchFamily="18" charset="0"/>
                <a:cs typeface="Lotus" panose="00000400000000000000" pitchFamily="2" charset="-78"/>
              </a:rPr>
              <a:t> افزایش می‌یابد</a:t>
            </a:r>
            <a:r>
              <a:rPr lang="en-US" b="1" kern="100" dirty="0">
                <a:solidFill>
                  <a:prstClr val="black"/>
                </a:solidFill>
                <a:ea typeface="Times New Roman" panose="02020603050405020304" pitchFamily="18" charset="0"/>
                <a:cs typeface="Lotus" panose="00000400000000000000" pitchFamily="2" charset="-78"/>
              </a:rPr>
              <a:t>.</a:t>
            </a:r>
            <a:endParaRPr lang="en-US" b="1" kern="100" dirty="0">
              <a:solidFill>
                <a:prstClr val="black"/>
              </a:solidFill>
              <a:ea typeface="Times New Roman" panose="02020603050405020304" pitchFamily="18" charset="0"/>
              <a:cs typeface="Lotus" panose="00000400000000000000" pitchFamily="2" charset="-78"/>
            </a:endParaRPr>
          </a:p>
        </p:txBody>
      </p:sp>
    </p:spTree>
    <p:extLst>
      <p:ext uri="{BB962C8B-B14F-4D97-AF65-F5344CB8AC3E}">
        <p14:creationId xmlns:p14="http://schemas.microsoft.com/office/powerpoint/2010/main" val="288652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8" y="0"/>
            <a:ext cx="4246471" cy="3751729"/>
          </a:xfrm>
          <a:prstGeom prst="rect">
            <a:avLst/>
          </a:prstGeom>
        </p:spPr>
      </p:pic>
      <p:sp>
        <p:nvSpPr>
          <p:cNvPr id="11" name="Round Diagonal Corner Rectangle 10"/>
          <p:cNvSpPr/>
          <p:nvPr/>
        </p:nvSpPr>
        <p:spPr>
          <a:xfrm>
            <a:off x="10327340" y="228600"/>
            <a:ext cx="1425389" cy="474055"/>
          </a:xfrm>
          <a:prstGeom prst="round2Diag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b="1" dirty="0">
                <a:solidFill>
                  <a:prstClr val="black"/>
                </a:solidFill>
                <a:cs typeface="Lotus" panose="00000400000000000000" pitchFamily="2" charset="-78"/>
              </a:rPr>
              <a:t>پیشگیری :</a:t>
            </a:r>
            <a:endParaRPr lang="fa-IR" sz="2400" b="1" dirty="0">
              <a:solidFill>
                <a:prstClr val="black"/>
              </a:solidFill>
              <a:cs typeface="Lotus" panose="00000400000000000000" pitchFamily="2" charset="-78"/>
            </a:endParaRPr>
          </a:p>
        </p:txBody>
      </p:sp>
      <p:sp>
        <p:nvSpPr>
          <p:cNvPr id="12" name="Rectangle 11"/>
          <p:cNvSpPr/>
          <p:nvPr/>
        </p:nvSpPr>
        <p:spPr>
          <a:xfrm>
            <a:off x="4262719" y="971595"/>
            <a:ext cx="7597587" cy="3170099"/>
          </a:xfrm>
          <a:prstGeom prst="rect">
            <a:avLst/>
          </a:prstGeom>
        </p:spPr>
        <p:txBody>
          <a:bodyPr wrap="square">
            <a:spAutoFit/>
          </a:bodyPr>
          <a:lstStyle/>
          <a:p>
            <a:r>
              <a:rPr lang="ar-SA" sz="2000" b="1" dirty="0">
                <a:solidFill>
                  <a:prstClr val="black"/>
                </a:solidFill>
                <a:ea typeface="Times New Roman" panose="02020603050405020304" pitchFamily="18" charset="0"/>
                <a:cs typeface="Lotus" panose="00000400000000000000" pitchFamily="2" charset="-78"/>
              </a:rPr>
              <a:t>شدت آسم در تعیین چگونگی رژیم درمانی،میزان درمان و برنامه زمانبندی آن تاثیر دارد. میزان محدودیت‌ها و مشکلات ناشی از بیماری بر اساس مواردی همچون بیدار شدن از خواب در شب،نیاز به مصرف برونکو دیلاتورهای کوتاه اثر برای کنترل علائم،غیبت از مدرسه یا محل کار،توانایی برای شرکت در فعالیت‌های عادی کیفیت زندگی شخص مشخص می‌شوند. عملکرد ریه‌ها به وسیله اسپیرومتری بررسی می‌شود. برای بررسی و تعیین احتمال بروز عوارض خطرناک‌تر بیماری باید به تعداد دفعات حمله و تشدید آسم،نیاز به دریافت مراقبت‌های اورژانسی یا بستری شدن در بیمارستان در سال‌های گذشته ویژگی‌های دموگرافیک جنس،نژاد،عدم استفاده از کورتیکو استروئیدهای استنشاقی تجویز شده و ادامه مصرف سیگار ویژگی‌های  روانی و عقاید و همچنین باورهای بیمار در زمینه مصرف داروها توجه کرد.</a:t>
            </a:r>
            <a:endParaRPr lang="fa-IR" sz="2000" b="1" dirty="0">
              <a:solidFill>
                <a:prstClr val="black"/>
              </a:solidFill>
              <a:cs typeface="Lotus" panose="00000400000000000000" pitchFamily="2" charset="-78"/>
            </a:endParaRPr>
          </a:p>
        </p:txBody>
      </p:sp>
    </p:spTree>
    <p:extLst>
      <p:ext uri="{BB962C8B-B14F-4D97-AF65-F5344CB8AC3E}">
        <p14:creationId xmlns:p14="http://schemas.microsoft.com/office/powerpoint/2010/main" val="1810559941"/>
      </p:ext>
    </p:extLst>
  </p:cSld>
  <p:clrMapOvr>
    <a:masterClrMapping/>
  </p:clrMapOvr>
</p:sld>
</file>

<file path=ppt/theme/_rels/them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7.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1530</Words>
  <Application>Microsoft Office PowerPoint</Application>
  <PresentationFormat>Widescreen</PresentationFormat>
  <Paragraphs>106</Paragraphs>
  <Slides>17</Slides>
  <Notes>0</Notes>
  <HiddenSlides>0</HiddenSlides>
  <MMClips>0</MMClips>
  <ScaleCrop>false</ScaleCrop>
  <HeadingPairs>
    <vt:vector size="6" baseType="variant">
      <vt:variant>
        <vt:lpstr>Fonts Used</vt:lpstr>
      </vt:variant>
      <vt:variant>
        <vt:i4>14</vt:i4>
      </vt:variant>
      <vt:variant>
        <vt:lpstr>Theme</vt:lpstr>
      </vt:variant>
      <vt:variant>
        <vt:i4>17</vt:i4>
      </vt:variant>
      <vt:variant>
        <vt:lpstr>Slide Titles</vt:lpstr>
      </vt:variant>
      <vt:variant>
        <vt:i4>17</vt:i4>
      </vt:variant>
    </vt:vector>
  </HeadingPairs>
  <TitlesOfParts>
    <vt:vector size="48" baseType="lpstr">
      <vt:lpstr>2  Lotus</vt:lpstr>
      <vt:lpstr>Arial</vt:lpstr>
      <vt:lpstr>Calibri</vt:lpstr>
      <vt:lpstr>Calibri Light</vt:lpstr>
      <vt:lpstr>Century Gothic</vt:lpstr>
      <vt:lpstr>Garamond</vt:lpstr>
      <vt:lpstr>Lotus</vt:lpstr>
      <vt:lpstr>Mitra</vt:lpstr>
      <vt:lpstr>Segoe UI</vt:lpstr>
      <vt:lpstr>Symbol</vt:lpstr>
      <vt:lpstr>Tahoma</vt:lpstr>
      <vt:lpstr>Times New Roman</vt:lpstr>
      <vt:lpstr>Trebuchet MS</vt:lpstr>
      <vt:lpstr>Wingdings 3</vt:lpstr>
      <vt:lpstr>Office Theme</vt:lpstr>
      <vt:lpstr>1_Office Theme</vt:lpstr>
      <vt:lpstr>2_Office Theme</vt:lpstr>
      <vt:lpstr>3_Office Theme</vt:lpstr>
      <vt:lpstr>4_Office Theme</vt:lpstr>
      <vt:lpstr>5_Office Theme</vt:lpstr>
      <vt:lpstr>6_Office Theme</vt:lpstr>
      <vt:lpstr>7_Office Theme</vt:lpstr>
      <vt:lpstr>8_Office Theme</vt:lpstr>
      <vt:lpstr>Facet</vt:lpstr>
      <vt:lpstr>9_Office Theme</vt:lpstr>
      <vt:lpstr>10_Office Theme</vt:lpstr>
      <vt:lpstr>11_Office Theme</vt:lpstr>
      <vt:lpstr>12_Office Theme</vt:lpstr>
      <vt:lpstr>13_Office Theme</vt:lpstr>
      <vt:lpstr>Organic</vt:lpstr>
      <vt:lpstr>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SHAHAB-RAYANEH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SHAHAB</dc:creator>
  <cp:lastModifiedBy>SHAHAB</cp:lastModifiedBy>
  <cp:revision>3</cp:revision>
  <dcterms:created xsi:type="dcterms:W3CDTF">2023-12-03T21:23:26Z</dcterms:created>
  <dcterms:modified xsi:type="dcterms:W3CDTF">2023-12-03T21:29:41Z</dcterms:modified>
</cp:coreProperties>
</file>